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ignika Negative" panose="020B0604020202020204" charset="0"/>
      <p:regular r:id="rId22"/>
      <p:bold r:id="rId23"/>
    </p:embeddedFont>
    <p:embeddedFont>
      <p:font typeface="Signika Negative SemiBold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1Xf8yT69ya1LVw8EFDlKLeDTK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834D4E-FFEA-466F-AB5D-59476D6BC7D1}">
  <a:tblStyle styleId="{DF834D4E-FFEA-466F-AB5D-59476D6BC7D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5F5"/>
          </a:solidFill>
        </a:fill>
      </a:tcStyle>
    </a:wholeTbl>
    <a:band1H>
      <a:tcTxStyle/>
      <a:tcStyle>
        <a:tcBdr/>
        <a:fill>
          <a:solidFill>
            <a:srgbClr val="D5EBE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5EBE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>
            <a:spLocks noGrp="1"/>
          </p:cNvSpPr>
          <p:nvPr>
            <p:ph type="pic" idx="2"/>
          </p:nvPr>
        </p:nvSpPr>
        <p:spPr>
          <a:xfrm>
            <a:off x="4591124" y="2662652"/>
            <a:ext cx="2987052" cy="298705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8"/>
          <p:cNvSpPr>
            <a:spLocks noGrp="1"/>
          </p:cNvSpPr>
          <p:nvPr>
            <p:ph type="pic" idx="2"/>
          </p:nvPr>
        </p:nvSpPr>
        <p:spPr>
          <a:xfrm>
            <a:off x="7734300" y="1514741"/>
            <a:ext cx="2962010" cy="296201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9"/>
          <p:cNvSpPr>
            <a:spLocks noGrp="1"/>
          </p:cNvSpPr>
          <p:nvPr>
            <p:ph type="pic" idx="2"/>
          </p:nvPr>
        </p:nvSpPr>
        <p:spPr>
          <a:xfrm>
            <a:off x="6191286" y="1435100"/>
            <a:ext cx="1587500" cy="15875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19"/>
          <p:cNvSpPr>
            <a:spLocks noGrp="1"/>
          </p:cNvSpPr>
          <p:nvPr>
            <p:ph type="pic" idx="3"/>
          </p:nvPr>
        </p:nvSpPr>
        <p:spPr>
          <a:xfrm>
            <a:off x="6191286" y="3835400"/>
            <a:ext cx="1587500" cy="15875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19"/>
          <p:cNvSpPr>
            <a:spLocks noGrp="1"/>
          </p:cNvSpPr>
          <p:nvPr>
            <p:ph type="pic" idx="4"/>
          </p:nvPr>
        </p:nvSpPr>
        <p:spPr>
          <a:xfrm>
            <a:off x="9182100" y="1435100"/>
            <a:ext cx="1587500" cy="158750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19"/>
          <p:cNvSpPr>
            <a:spLocks noGrp="1"/>
          </p:cNvSpPr>
          <p:nvPr>
            <p:ph type="pic" idx="5"/>
          </p:nvPr>
        </p:nvSpPr>
        <p:spPr>
          <a:xfrm>
            <a:off x="9182100" y="3835400"/>
            <a:ext cx="1587500" cy="1587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>
            <a:spLocks noGrp="1"/>
          </p:cNvSpPr>
          <p:nvPr>
            <p:ph type="pic" idx="2"/>
          </p:nvPr>
        </p:nvSpPr>
        <p:spPr>
          <a:xfrm>
            <a:off x="960448" y="689798"/>
            <a:ext cx="3519266" cy="3519266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21"/>
          <p:cNvSpPr>
            <a:spLocks noGrp="1"/>
          </p:cNvSpPr>
          <p:nvPr>
            <p:ph type="pic" idx="3"/>
          </p:nvPr>
        </p:nvSpPr>
        <p:spPr>
          <a:xfrm>
            <a:off x="3545898" y="3894784"/>
            <a:ext cx="2273420" cy="227342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>
            <a:spLocks noGrp="1"/>
          </p:cNvSpPr>
          <p:nvPr>
            <p:ph type="pic" idx="2"/>
          </p:nvPr>
        </p:nvSpPr>
        <p:spPr>
          <a:xfrm>
            <a:off x="7618717" y="2133600"/>
            <a:ext cx="5511960" cy="55119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>
            <a:spLocks noGrp="1"/>
          </p:cNvSpPr>
          <p:nvPr>
            <p:ph type="pic" idx="2"/>
          </p:nvPr>
        </p:nvSpPr>
        <p:spPr>
          <a:xfrm>
            <a:off x="7521389" y="1533535"/>
            <a:ext cx="2949388" cy="29493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78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waappi.netlify.app/" TargetMode="External"/><Relationship Id="rId5" Type="http://schemas.openxmlformats.org/officeDocument/2006/relationships/hyperlink" Target="mailto:Nivnetanel@gmail.com" TargetMode="External"/><Relationship Id="rId4" Type="http://schemas.openxmlformats.org/officeDocument/2006/relationships/hyperlink" Target="mailto:Lidan05463@gmail.com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"/>
          <p:cNvSpPr/>
          <p:nvPr/>
        </p:nvSpPr>
        <p:spPr>
          <a:xfrm>
            <a:off x="2714172" y="2136604"/>
            <a:ext cx="6866932" cy="186208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IN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ew questions before we start..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 descr="LIdan Danino"/>
          <p:cNvSpPr/>
          <p:nvPr/>
        </p:nvSpPr>
        <p:spPr>
          <a:xfrm>
            <a:off x="92075" y="-9048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 descr="LIdan Danino"/>
          <p:cNvSpPr/>
          <p:nvPr/>
        </p:nvSpPr>
        <p:spPr>
          <a:xfrm>
            <a:off x="396875" y="21431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0"/>
          <p:cNvPicPr preferRelativeResize="0"/>
          <p:nvPr/>
        </p:nvPicPr>
        <p:blipFill rotWithShape="1">
          <a:blip r:embed="rId3">
            <a:alphaModFix/>
          </a:blip>
          <a:srcRect l="257"/>
          <a:stretch/>
        </p:blipFill>
        <p:spPr>
          <a:xfrm>
            <a:off x="577970" y="1626929"/>
            <a:ext cx="11138314" cy="350866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96" name="Google Shape;196;p10"/>
          <p:cNvSpPr txBox="1"/>
          <p:nvPr/>
        </p:nvSpPr>
        <p:spPr>
          <a:xfrm rot="-1074966">
            <a:off x="11596" y="1442263"/>
            <a:ext cx="18647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Customer journey</a:t>
            </a:r>
            <a:endParaRPr/>
          </a:p>
        </p:txBody>
      </p:sp>
      <p:sp>
        <p:nvSpPr>
          <p:cNvPr id="197" name="Google Shape;197;p10"/>
          <p:cNvSpPr txBox="1"/>
          <p:nvPr/>
        </p:nvSpPr>
        <p:spPr>
          <a:xfrm>
            <a:off x="4994694" y="1733909"/>
            <a:ext cx="12250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User-Buyer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 descr="LIdan Danino"/>
          <p:cNvSpPr/>
          <p:nvPr/>
        </p:nvSpPr>
        <p:spPr>
          <a:xfrm>
            <a:off x="92075" y="-9048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1" descr="LIdan Danino"/>
          <p:cNvSpPr/>
          <p:nvPr/>
        </p:nvSpPr>
        <p:spPr>
          <a:xfrm>
            <a:off x="396875" y="21431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475" y="732202"/>
            <a:ext cx="8908481" cy="526791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05" name="Google Shape;205;p11"/>
          <p:cNvPicPr preferRelativeResize="0"/>
          <p:nvPr/>
        </p:nvPicPr>
        <p:blipFill rotWithShape="1">
          <a:blip r:embed="rId4">
            <a:alphaModFix/>
          </a:blip>
          <a:srcRect l="21881" t="17334" r="12394" b="12745"/>
          <a:stretch/>
        </p:blipFill>
        <p:spPr>
          <a:xfrm>
            <a:off x="8327874" y="321934"/>
            <a:ext cx="3025252" cy="20309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06" name="Google Shape;206;p11"/>
          <p:cNvPicPr preferRelativeResize="0"/>
          <p:nvPr/>
        </p:nvPicPr>
        <p:blipFill rotWithShape="1">
          <a:blip r:embed="rId5">
            <a:alphaModFix/>
          </a:blip>
          <a:srcRect r="12015"/>
          <a:stretch/>
        </p:blipFill>
        <p:spPr>
          <a:xfrm>
            <a:off x="8327874" y="2483692"/>
            <a:ext cx="3025252" cy="179690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07" name="Google Shape;207;p11"/>
          <p:cNvPicPr preferRelativeResize="0"/>
          <p:nvPr/>
        </p:nvPicPr>
        <p:blipFill rotWithShape="1">
          <a:blip r:embed="rId6">
            <a:alphaModFix/>
          </a:blip>
          <a:srcRect l="4154" r="9043"/>
          <a:stretch/>
        </p:blipFill>
        <p:spPr>
          <a:xfrm>
            <a:off x="8327874" y="4411419"/>
            <a:ext cx="3025252" cy="199379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08" name="Google Shape;208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59340" y="732202"/>
            <a:ext cx="1993900" cy="51884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1"/>
          <p:cNvSpPr/>
          <p:nvPr/>
        </p:nvSpPr>
        <p:spPr>
          <a:xfrm rot="10800000">
            <a:off x="2496616" y="764570"/>
            <a:ext cx="393102" cy="393102"/>
          </a:xfrm>
          <a:prstGeom prst="ellipse">
            <a:avLst/>
          </a:prstGeom>
          <a:gradFill>
            <a:gsLst>
              <a:gs pos="0">
                <a:srgbClr val="FBFAF6"/>
              </a:gs>
              <a:gs pos="39000">
                <a:srgbClr val="FBFAF6"/>
              </a:gs>
              <a:gs pos="52000">
                <a:srgbClr val="F7F3EA">
                  <a:alpha val="77647"/>
                </a:srgbClr>
              </a:gs>
              <a:gs pos="89000">
                <a:srgbClr val="C1AB5E"/>
              </a:gs>
              <a:gs pos="100000">
                <a:srgbClr val="C1AB5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03200" dist="50800" dir="5400000" sx="107000" sy="107000" algn="ctr" rotWithShape="0">
              <a:srgbClr val="000000">
                <a:alpha val="4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1882950" y="819070"/>
            <a:ext cx="5647713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 b="1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Swappi</a:t>
            </a:r>
            <a:r>
              <a:rPr lang="en-IN" sz="140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IN" sz="1400" b="1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endParaRPr dirty="0"/>
          </a:p>
        </p:txBody>
      </p:sp>
      <p:pic>
        <p:nvPicPr>
          <p:cNvPr id="211" name="Google Shape;211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719893">
            <a:off x="2734968" y="810089"/>
            <a:ext cx="69491" cy="69491"/>
          </a:xfrm>
          <a:prstGeom prst="rect">
            <a:avLst/>
          </a:prstGeom>
          <a:noFill/>
          <a:ln>
            <a:noFill/>
          </a:ln>
          <a:effectLst>
            <a:outerShdw blurRad="165100" dist="63500" dir="5400000" sx="91000" sy="91000" algn="ctr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rot="10800000">
            <a:off x="7260709" y="2594423"/>
            <a:ext cx="2735491" cy="2735491"/>
          </a:xfrm>
          <a:prstGeom prst="ellipse">
            <a:avLst/>
          </a:prstGeom>
          <a:gradFill>
            <a:gsLst>
              <a:gs pos="0">
                <a:srgbClr val="FBFAF6"/>
              </a:gs>
              <a:gs pos="2000">
                <a:srgbClr val="FBFAF6"/>
              </a:gs>
              <a:gs pos="54000">
                <a:srgbClr val="F7F3EA"/>
              </a:gs>
              <a:gs pos="82000">
                <a:srgbClr val="C1AB5E"/>
              </a:gs>
              <a:gs pos="100000">
                <a:srgbClr val="C1AB5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03200" dist="50800" dir="5400000" sx="107000" sy="107000" algn="ctr" rotWithShape="0">
              <a:srgbClr val="000000">
                <a:alpha val="4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2"/>
          <p:cNvSpPr txBox="1"/>
          <p:nvPr/>
        </p:nvSpPr>
        <p:spPr>
          <a:xfrm>
            <a:off x="684780" y="2092374"/>
            <a:ext cx="561724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9600">
                <a:solidFill>
                  <a:schemeClr val="lt1"/>
                </a:solidFill>
                <a:latin typeface="Signika Negative SemiBold"/>
                <a:ea typeface="Signika Negative SemiBold"/>
                <a:cs typeface="Signika Negative SemiBold"/>
                <a:sym typeface="Signika Negative SemiBold"/>
              </a:rPr>
              <a:t>Thank You</a:t>
            </a:r>
            <a:endParaRPr/>
          </a:p>
        </p:txBody>
      </p:sp>
      <p:sp>
        <p:nvSpPr>
          <p:cNvPr id="218" name="Google Shape;218;p12"/>
          <p:cNvSpPr txBox="1"/>
          <p:nvPr/>
        </p:nvSpPr>
        <p:spPr>
          <a:xfrm>
            <a:off x="3631752" y="3348569"/>
            <a:ext cx="5808000" cy="156966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96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Swappi</a:t>
            </a:r>
            <a:r>
              <a:rPr lang="en-IN" sz="9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IN" sz="96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endParaRPr/>
          </a:p>
        </p:txBody>
      </p:sp>
      <p:pic>
        <p:nvPicPr>
          <p:cNvPr id="219" name="Google Shape;21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19893">
            <a:off x="7601571" y="3528951"/>
            <a:ext cx="482682" cy="482682"/>
          </a:xfrm>
          <a:prstGeom prst="rect">
            <a:avLst/>
          </a:prstGeom>
          <a:noFill/>
          <a:ln>
            <a:noFill/>
          </a:ln>
          <a:effectLst>
            <a:outerShdw blurRad="165100" dist="63500" dir="5400000" sx="91000" sy="91000" algn="ctr" rotWithShape="0">
              <a:srgbClr val="000000">
                <a:alpha val="42745"/>
              </a:srgbClr>
            </a:outerShdw>
          </a:effectLst>
        </p:spPr>
      </p:pic>
      <p:sp>
        <p:nvSpPr>
          <p:cNvPr id="220" name="Google Shape;220;p12"/>
          <p:cNvSpPr txBox="1"/>
          <p:nvPr/>
        </p:nvSpPr>
        <p:spPr>
          <a:xfrm>
            <a:off x="206424" y="6422662"/>
            <a:ext cx="474326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2023 Swappi AI, Israel. All rights reserved.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3"/>
          <p:cNvSpPr txBox="1"/>
          <p:nvPr/>
        </p:nvSpPr>
        <p:spPr>
          <a:xfrm>
            <a:off x="6806504" y="1275496"/>
            <a:ext cx="30796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800">
                <a:solidFill>
                  <a:schemeClr val="lt1"/>
                </a:solidFill>
                <a:latin typeface="Signika Negative SemiBold"/>
                <a:ea typeface="Signika Negative SemiBold"/>
                <a:cs typeface="Signika Negative SemiBold"/>
                <a:sym typeface="Signika Negative SemiBold"/>
              </a:rPr>
              <a:t>Contact Us</a:t>
            </a:r>
            <a:endParaRPr/>
          </a:p>
        </p:txBody>
      </p:sp>
      <p:sp>
        <p:nvSpPr>
          <p:cNvPr id="227" name="Google Shape;227;p13"/>
          <p:cNvSpPr txBox="1"/>
          <p:nvPr/>
        </p:nvSpPr>
        <p:spPr>
          <a:xfrm>
            <a:off x="6816028" y="2299783"/>
            <a:ext cx="4044707" cy="46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 b="0" i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We would love to hear from you</a:t>
            </a:r>
            <a:endParaRPr/>
          </a:p>
        </p:txBody>
      </p:sp>
      <p:pic>
        <p:nvPicPr>
          <p:cNvPr id="228" name="Google Shape;228;p13" descr="A computer on a desk&#10;&#10;Description automatically generated with medium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342" r="20342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13"/>
          <p:cNvGrpSpPr/>
          <p:nvPr/>
        </p:nvGrpSpPr>
        <p:grpSpPr>
          <a:xfrm>
            <a:off x="6891812" y="3429000"/>
            <a:ext cx="343269" cy="343269"/>
            <a:chOff x="7333796" y="3625605"/>
            <a:chExt cx="343269" cy="343269"/>
          </a:xfrm>
        </p:grpSpPr>
        <p:sp>
          <p:nvSpPr>
            <p:cNvPr id="230" name="Google Shape;230;p13"/>
            <p:cNvSpPr/>
            <p:nvPr/>
          </p:nvSpPr>
          <p:spPr>
            <a:xfrm>
              <a:off x="7341691" y="3745749"/>
              <a:ext cx="327478" cy="17163"/>
            </a:xfrm>
            <a:custGeom>
              <a:avLst/>
              <a:gdLst/>
              <a:ahLst/>
              <a:cxnLst/>
              <a:rect l="l" t="t" r="r" b="b"/>
              <a:pathLst>
                <a:path w="327478" h="17163" extrusionOk="0">
                  <a:moveTo>
                    <a:pt x="327479" y="0"/>
                  </a:moveTo>
                  <a:lnTo>
                    <a:pt x="0" y="0"/>
                  </a:lnTo>
                </a:path>
              </a:pathLst>
            </a:custGeom>
            <a:noFill/>
            <a:ln w="337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7341691" y="3848730"/>
              <a:ext cx="327478" cy="17163"/>
            </a:xfrm>
            <a:custGeom>
              <a:avLst/>
              <a:gdLst/>
              <a:ahLst/>
              <a:cxnLst/>
              <a:rect l="l" t="t" r="r" b="b"/>
              <a:pathLst>
                <a:path w="327478" h="17163" extrusionOk="0">
                  <a:moveTo>
                    <a:pt x="327479" y="0"/>
                  </a:moveTo>
                  <a:lnTo>
                    <a:pt x="0" y="0"/>
                  </a:lnTo>
                </a:path>
              </a:pathLst>
            </a:custGeom>
            <a:noFill/>
            <a:ln w="337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2" name="Google Shape;232;p13"/>
            <p:cNvGrpSpPr/>
            <p:nvPr/>
          </p:nvGrpSpPr>
          <p:grpSpPr>
            <a:xfrm>
              <a:off x="7333796" y="3625605"/>
              <a:ext cx="343269" cy="343269"/>
              <a:chOff x="7333796" y="3625605"/>
              <a:chExt cx="343269" cy="343269"/>
            </a:xfrm>
          </p:grpSpPr>
          <p:sp>
            <p:nvSpPr>
              <p:cNvPr id="233" name="Google Shape;233;p13"/>
              <p:cNvSpPr/>
              <p:nvPr/>
            </p:nvSpPr>
            <p:spPr>
              <a:xfrm>
                <a:off x="7333796" y="3625605"/>
                <a:ext cx="343269" cy="343269"/>
              </a:xfrm>
              <a:custGeom>
                <a:avLst/>
                <a:gdLst/>
                <a:ahLst/>
                <a:cxnLst/>
                <a:rect l="l" t="t" r="r" b="b"/>
                <a:pathLst>
                  <a:path w="343269" h="343269" extrusionOk="0">
                    <a:moveTo>
                      <a:pt x="343269" y="171635"/>
                    </a:moveTo>
                    <a:cubicBezTo>
                      <a:pt x="343269" y="266426"/>
                      <a:pt x="266426" y="343269"/>
                      <a:pt x="171635" y="343269"/>
                    </a:cubicBezTo>
                    <a:cubicBezTo>
                      <a:pt x="76843" y="343269"/>
                      <a:pt x="0" y="266426"/>
                      <a:pt x="0" y="171635"/>
                    </a:cubicBezTo>
                    <a:cubicBezTo>
                      <a:pt x="0" y="76843"/>
                      <a:pt x="76843" y="0"/>
                      <a:pt x="171635" y="0"/>
                    </a:cubicBezTo>
                    <a:cubicBezTo>
                      <a:pt x="266426" y="0"/>
                      <a:pt x="343269" y="76843"/>
                      <a:pt x="343269" y="171635"/>
                    </a:cubicBezTo>
                    <a:close/>
                  </a:path>
                </a:pathLst>
              </a:custGeom>
              <a:noFill/>
              <a:ln w="33750" cap="rnd" cmpd="sng">
                <a:solidFill>
                  <a:srgbClr val="26262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13"/>
              <p:cNvSpPr/>
              <p:nvPr/>
            </p:nvSpPr>
            <p:spPr>
              <a:xfrm>
                <a:off x="7436777" y="3625605"/>
                <a:ext cx="137307" cy="343269"/>
              </a:xfrm>
              <a:custGeom>
                <a:avLst/>
                <a:gdLst/>
                <a:ahLst/>
                <a:cxnLst/>
                <a:rect l="l" t="t" r="r" b="b"/>
                <a:pathLst>
                  <a:path w="137307" h="343269" extrusionOk="0">
                    <a:moveTo>
                      <a:pt x="137308" y="171635"/>
                    </a:moveTo>
                    <a:cubicBezTo>
                      <a:pt x="137308" y="266426"/>
                      <a:pt x="106570" y="343269"/>
                      <a:pt x="68654" y="343269"/>
                    </a:cubicBezTo>
                    <a:cubicBezTo>
                      <a:pt x="30737" y="343269"/>
                      <a:pt x="0" y="266426"/>
                      <a:pt x="0" y="171635"/>
                    </a:cubicBezTo>
                    <a:cubicBezTo>
                      <a:pt x="0" y="76843"/>
                      <a:pt x="30737" y="0"/>
                      <a:pt x="68654" y="0"/>
                    </a:cubicBezTo>
                    <a:cubicBezTo>
                      <a:pt x="106570" y="0"/>
                      <a:pt x="137308" y="76843"/>
                      <a:pt x="137308" y="171635"/>
                    </a:cubicBezTo>
                    <a:close/>
                  </a:path>
                </a:pathLst>
              </a:custGeom>
              <a:noFill/>
              <a:ln w="33750" cap="rnd" cmpd="sng">
                <a:solidFill>
                  <a:srgbClr val="26262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5" name="Google Shape;235;p13"/>
          <p:cNvSpPr txBox="1"/>
          <p:nvPr/>
        </p:nvSpPr>
        <p:spPr>
          <a:xfrm>
            <a:off x="7416613" y="3376900"/>
            <a:ext cx="2894831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Lidan Danino, +972-546-388142.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Lidan05463@gmail.com</a:t>
            </a:r>
            <a:r>
              <a:rPr lang="en-I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Niv Netanel, +972-542-373322.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Nivnetanel@gmail.com</a:t>
            </a:r>
            <a:r>
              <a:rPr lang="en-IN" sz="16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https://swaappi.netlify.app/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/>
          <p:nvPr/>
        </p:nvSpPr>
        <p:spPr>
          <a:xfrm>
            <a:off x="6265378" y="1407098"/>
            <a:ext cx="59266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800">
                <a:solidFill>
                  <a:schemeClr val="lt1"/>
                </a:solidFill>
                <a:latin typeface="Signika Negative SemiBold"/>
                <a:ea typeface="Signika Negative SemiBold"/>
                <a:cs typeface="Signika Negative SemiBold"/>
                <a:sym typeface="Signika Negative SemiBold"/>
              </a:rPr>
              <a:t>Go to market strategy</a:t>
            </a:r>
            <a:endParaRPr/>
          </a:p>
        </p:txBody>
      </p:sp>
      <p:sp>
        <p:nvSpPr>
          <p:cNvPr id="241" name="Google Shape;241;p14"/>
          <p:cNvSpPr txBox="1"/>
          <p:nvPr/>
        </p:nvSpPr>
        <p:spPr>
          <a:xfrm>
            <a:off x="6265378" y="2463945"/>
            <a:ext cx="546942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chemeClr val="lt1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We will break into the market as quickly as possible because this is an evolving technology as Al.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chemeClr val="lt1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In the first stage, meet investors and  at the same time we’ll aim at social media marketplaces because it has the highest percentage of users.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chemeClr val="lt1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Massive advertisement and we look forward to expanding beyond social media.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chemeClr val="lt1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 </a:t>
            </a:r>
            <a:endParaRPr/>
          </a:p>
        </p:txBody>
      </p:sp>
      <p:grpSp>
        <p:nvGrpSpPr>
          <p:cNvPr id="242" name="Google Shape;242;p14"/>
          <p:cNvGrpSpPr/>
          <p:nvPr/>
        </p:nvGrpSpPr>
        <p:grpSpPr>
          <a:xfrm flipH="1">
            <a:off x="1420944" y="1822597"/>
            <a:ext cx="1482523" cy="3217879"/>
            <a:chOff x="3818045" y="1822408"/>
            <a:chExt cx="1931678" cy="3217879"/>
          </a:xfrm>
        </p:grpSpPr>
        <p:sp>
          <p:nvSpPr>
            <p:cNvPr id="243" name="Google Shape;243;p14"/>
            <p:cNvSpPr/>
            <p:nvPr/>
          </p:nvSpPr>
          <p:spPr>
            <a:xfrm flipH="1">
              <a:off x="3818045" y="3429000"/>
              <a:ext cx="1910487" cy="6020"/>
            </a:xfrm>
            <a:custGeom>
              <a:avLst/>
              <a:gdLst/>
              <a:ahLst/>
              <a:cxnLst/>
              <a:rect l="l" t="t" r="r" b="b"/>
              <a:pathLst>
                <a:path w="1910487" h="6020" extrusionOk="0">
                  <a:moveTo>
                    <a:pt x="0" y="0"/>
                  </a:moveTo>
                  <a:lnTo>
                    <a:pt x="1910488" y="0"/>
                  </a:lnTo>
                </a:path>
              </a:pathLst>
            </a:custGeom>
            <a:noFill/>
            <a:ln w="48250" cap="flat" cmpd="sng">
              <a:solidFill>
                <a:srgbClr val="26262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4"/>
            <p:cNvSpPr/>
            <p:nvPr/>
          </p:nvSpPr>
          <p:spPr>
            <a:xfrm flipH="1">
              <a:off x="3822740" y="1822408"/>
              <a:ext cx="1917531" cy="1578297"/>
            </a:xfrm>
            <a:custGeom>
              <a:avLst/>
              <a:gdLst/>
              <a:ahLst/>
              <a:cxnLst/>
              <a:rect l="l" t="t" r="r" b="b"/>
              <a:pathLst>
                <a:path w="1917531" h="1578297" extrusionOk="0">
                  <a:moveTo>
                    <a:pt x="0" y="1578298"/>
                  </a:moveTo>
                  <a:lnTo>
                    <a:pt x="1917531" y="0"/>
                  </a:lnTo>
                </a:path>
              </a:pathLst>
            </a:custGeom>
            <a:noFill/>
            <a:ln w="48250" cap="flat" cmpd="sng">
              <a:solidFill>
                <a:srgbClr val="26262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4"/>
            <p:cNvSpPr/>
            <p:nvPr/>
          </p:nvSpPr>
          <p:spPr>
            <a:xfrm flipH="1">
              <a:off x="3832192" y="3461930"/>
              <a:ext cx="1917531" cy="1578357"/>
            </a:xfrm>
            <a:custGeom>
              <a:avLst/>
              <a:gdLst/>
              <a:ahLst/>
              <a:cxnLst/>
              <a:rect l="l" t="t" r="r" b="b"/>
              <a:pathLst>
                <a:path w="1917531" h="1578357" extrusionOk="0">
                  <a:moveTo>
                    <a:pt x="1917532" y="1578358"/>
                  </a:moveTo>
                  <a:lnTo>
                    <a:pt x="0" y="0"/>
                  </a:lnTo>
                </a:path>
              </a:pathLst>
            </a:custGeom>
            <a:noFill/>
            <a:ln w="48250" cap="flat" cmpd="sng">
              <a:solidFill>
                <a:srgbClr val="26262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14"/>
          <p:cNvSpPr/>
          <p:nvPr/>
        </p:nvSpPr>
        <p:spPr>
          <a:xfrm>
            <a:off x="1074666" y="3061720"/>
            <a:ext cx="734937" cy="734937"/>
          </a:xfrm>
          <a:custGeom>
            <a:avLst/>
            <a:gdLst/>
            <a:ahLst/>
            <a:cxnLst/>
            <a:rect l="l" t="t" r="r" b="b"/>
            <a:pathLst>
              <a:path w="734937" h="734937" extrusionOk="0">
                <a:moveTo>
                  <a:pt x="734937" y="367469"/>
                </a:moveTo>
                <a:cubicBezTo>
                  <a:pt x="734937" y="570416"/>
                  <a:pt x="570416" y="734937"/>
                  <a:pt x="367469" y="734937"/>
                </a:cubicBezTo>
                <a:cubicBezTo>
                  <a:pt x="164521" y="734937"/>
                  <a:pt x="0" y="570416"/>
                  <a:pt x="0" y="367469"/>
                </a:cubicBezTo>
                <a:cubicBezTo>
                  <a:pt x="0" y="164521"/>
                  <a:pt x="164521" y="0"/>
                  <a:pt x="367469" y="0"/>
                </a:cubicBezTo>
                <a:cubicBezTo>
                  <a:pt x="570416" y="0"/>
                  <a:pt x="734937" y="164521"/>
                  <a:pt x="734937" y="367469"/>
                </a:cubicBezTo>
                <a:close/>
              </a:path>
            </a:pathLst>
          </a:custGeom>
          <a:solidFill>
            <a:srgbClr val="4567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7" name="Google Shape;247;p14"/>
          <p:cNvGrpSpPr/>
          <p:nvPr/>
        </p:nvGrpSpPr>
        <p:grpSpPr>
          <a:xfrm>
            <a:off x="2744153" y="1575230"/>
            <a:ext cx="2460893" cy="494734"/>
            <a:chOff x="2744153" y="1575041"/>
            <a:chExt cx="2460893" cy="494734"/>
          </a:xfrm>
        </p:grpSpPr>
        <p:sp>
          <p:nvSpPr>
            <p:cNvPr id="248" name="Google Shape;248;p14"/>
            <p:cNvSpPr/>
            <p:nvPr/>
          </p:nvSpPr>
          <p:spPr>
            <a:xfrm>
              <a:off x="2744153" y="1575041"/>
              <a:ext cx="2460893" cy="49473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2744153" y="1575041"/>
              <a:ext cx="494734" cy="494734"/>
            </a:xfrm>
            <a:custGeom>
              <a:avLst/>
              <a:gdLst/>
              <a:ahLst/>
              <a:cxnLst/>
              <a:rect l="l" t="t" r="r" b="b"/>
              <a:pathLst>
                <a:path w="494734" h="494734" extrusionOk="0">
                  <a:moveTo>
                    <a:pt x="494734" y="247367"/>
                  </a:moveTo>
                  <a:cubicBezTo>
                    <a:pt x="494734" y="383984"/>
                    <a:pt x="383984" y="494734"/>
                    <a:pt x="247367" y="494734"/>
                  </a:cubicBezTo>
                  <a:cubicBezTo>
                    <a:pt x="110750" y="494734"/>
                    <a:pt x="0" y="383984"/>
                    <a:pt x="0" y="247367"/>
                  </a:cubicBezTo>
                  <a:cubicBezTo>
                    <a:pt x="0" y="110750"/>
                    <a:pt x="110750" y="0"/>
                    <a:pt x="247367" y="0"/>
                  </a:cubicBezTo>
                  <a:cubicBezTo>
                    <a:pt x="383984" y="0"/>
                    <a:pt x="494734" y="110750"/>
                    <a:pt x="494734" y="247367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4"/>
            <p:cNvSpPr txBox="1"/>
            <p:nvPr/>
          </p:nvSpPr>
          <p:spPr>
            <a:xfrm>
              <a:off x="2788580" y="1653131"/>
              <a:ext cx="4058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>
                  <a:solidFill>
                    <a:schemeClr val="lt1"/>
                  </a:solidFill>
                  <a:latin typeface="Signika Negative"/>
                  <a:ea typeface="Signika Negative"/>
                  <a:cs typeface="Signika Negative"/>
                  <a:sym typeface="Signika Negative"/>
                </a:rPr>
                <a:t>01</a:t>
              </a:r>
              <a:endParaRPr/>
            </a:p>
          </p:txBody>
        </p:sp>
        <p:sp>
          <p:nvSpPr>
            <p:cNvPr id="251" name="Google Shape;251;p14"/>
            <p:cNvSpPr txBox="1"/>
            <p:nvPr/>
          </p:nvSpPr>
          <p:spPr>
            <a:xfrm>
              <a:off x="3519431" y="1653131"/>
              <a:ext cx="98616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>
                  <a:solidFill>
                    <a:srgbClr val="262626"/>
                  </a:solidFill>
                  <a:latin typeface="Signika Negative"/>
                  <a:ea typeface="Signika Negative"/>
                  <a:cs typeface="Signika Negative"/>
                  <a:sym typeface="Signika Negative"/>
                </a:rPr>
                <a:t>Investors</a:t>
              </a:r>
              <a:endParaRPr sz="1600">
                <a:solidFill>
                  <a:srgbClr val="262626"/>
                </a:solidFill>
                <a:latin typeface="Signika Negative"/>
                <a:ea typeface="Signika Negative"/>
                <a:cs typeface="Signika Negative"/>
                <a:sym typeface="Signika Negative"/>
              </a:endParaRPr>
            </a:p>
          </p:txBody>
        </p:sp>
      </p:grpSp>
      <p:grpSp>
        <p:nvGrpSpPr>
          <p:cNvPr id="252" name="Google Shape;252;p14"/>
          <p:cNvGrpSpPr/>
          <p:nvPr/>
        </p:nvGrpSpPr>
        <p:grpSpPr>
          <a:xfrm>
            <a:off x="2744153" y="3136612"/>
            <a:ext cx="2460893" cy="584775"/>
            <a:chOff x="2744153" y="3136423"/>
            <a:chExt cx="2460893" cy="584775"/>
          </a:xfrm>
        </p:grpSpPr>
        <p:sp>
          <p:nvSpPr>
            <p:cNvPr id="253" name="Google Shape;253;p14"/>
            <p:cNvSpPr/>
            <p:nvPr/>
          </p:nvSpPr>
          <p:spPr>
            <a:xfrm>
              <a:off x="2744153" y="3181444"/>
              <a:ext cx="2460893" cy="49473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744153" y="3181444"/>
              <a:ext cx="494734" cy="494734"/>
            </a:xfrm>
            <a:custGeom>
              <a:avLst/>
              <a:gdLst/>
              <a:ahLst/>
              <a:cxnLst/>
              <a:rect l="l" t="t" r="r" b="b"/>
              <a:pathLst>
                <a:path w="494734" h="494734" extrusionOk="0">
                  <a:moveTo>
                    <a:pt x="494734" y="247367"/>
                  </a:moveTo>
                  <a:cubicBezTo>
                    <a:pt x="494734" y="383984"/>
                    <a:pt x="383984" y="494734"/>
                    <a:pt x="247367" y="494734"/>
                  </a:cubicBezTo>
                  <a:cubicBezTo>
                    <a:pt x="110750" y="494734"/>
                    <a:pt x="0" y="383984"/>
                    <a:pt x="0" y="247367"/>
                  </a:cubicBezTo>
                  <a:cubicBezTo>
                    <a:pt x="0" y="110750"/>
                    <a:pt x="110750" y="0"/>
                    <a:pt x="247367" y="0"/>
                  </a:cubicBezTo>
                  <a:cubicBezTo>
                    <a:pt x="383984" y="0"/>
                    <a:pt x="494734" y="110750"/>
                    <a:pt x="494734" y="247367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4"/>
            <p:cNvSpPr txBox="1"/>
            <p:nvPr/>
          </p:nvSpPr>
          <p:spPr>
            <a:xfrm>
              <a:off x="2788580" y="3259534"/>
              <a:ext cx="4058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>
                  <a:solidFill>
                    <a:schemeClr val="lt1"/>
                  </a:solidFill>
                  <a:latin typeface="Signika Negative"/>
                  <a:ea typeface="Signika Negative"/>
                  <a:cs typeface="Signika Negative"/>
                  <a:sym typeface="Signika Negative"/>
                </a:rPr>
                <a:t>02</a:t>
              </a:r>
              <a:endParaRPr/>
            </a:p>
          </p:txBody>
        </p:sp>
        <p:sp>
          <p:nvSpPr>
            <p:cNvPr id="256" name="Google Shape;256;p14"/>
            <p:cNvSpPr txBox="1"/>
            <p:nvPr/>
          </p:nvSpPr>
          <p:spPr>
            <a:xfrm>
              <a:off x="3293554" y="3136423"/>
              <a:ext cx="1422184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>
                  <a:solidFill>
                    <a:srgbClr val="262626"/>
                  </a:solidFill>
                  <a:latin typeface="Signika Negative SemiBold"/>
                  <a:ea typeface="Signika Negative SemiBold"/>
                  <a:cs typeface="Signika Negative SemiBold"/>
                  <a:sym typeface="Signika Negative SemiBold"/>
                </a:rPr>
                <a:t>social media</a:t>
              </a:r>
              <a:endParaRPr sz="1600">
                <a:solidFill>
                  <a:srgbClr val="262626"/>
                </a:solidFill>
                <a:latin typeface="Signika Negative SemiBold"/>
                <a:ea typeface="Signika Negative SemiBold"/>
                <a:cs typeface="Signika Negative SemiBold"/>
                <a:sym typeface="Signika Negative SemiBold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>
                  <a:solidFill>
                    <a:srgbClr val="262626"/>
                  </a:solidFill>
                  <a:latin typeface="Signika Negative SemiBold"/>
                  <a:ea typeface="Signika Negative SemiBold"/>
                  <a:cs typeface="Signika Negative SemiBold"/>
                  <a:sym typeface="Signika Negative SemiBold"/>
                </a:rPr>
                <a:t> marketplaces</a:t>
              </a:r>
              <a:endParaRPr sz="1600">
                <a:solidFill>
                  <a:srgbClr val="262626"/>
                </a:solidFill>
                <a:latin typeface="Signika Negative"/>
                <a:ea typeface="Signika Negative"/>
                <a:cs typeface="Signika Negative"/>
                <a:sym typeface="Signika Negative"/>
              </a:endParaRPr>
            </a:p>
          </p:txBody>
        </p:sp>
      </p:grpSp>
      <p:grpSp>
        <p:nvGrpSpPr>
          <p:cNvPr id="257" name="Google Shape;257;p14"/>
          <p:cNvGrpSpPr/>
          <p:nvPr/>
        </p:nvGrpSpPr>
        <p:grpSpPr>
          <a:xfrm>
            <a:off x="2744153" y="4788036"/>
            <a:ext cx="2646945" cy="662865"/>
            <a:chOff x="2744153" y="4787847"/>
            <a:chExt cx="2646945" cy="662865"/>
          </a:xfrm>
        </p:grpSpPr>
        <p:sp>
          <p:nvSpPr>
            <p:cNvPr id="258" name="Google Shape;258;p14"/>
            <p:cNvSpPr/>
            <p:nvPr/>
          </p:nvSpPr>
          <p:spPr>
            <a:xfrm>
              <a:off x="2744153" y="4787847"/>
              <a:ext cx="2460893" cy="49473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2744153" y="4787847"/>
              <a:ext cx="494734" cy="494734"/>
            </a:xfrm>
            <a:custGeom>
              <a:avLst/>
              <a:gdLst/>
              <a:ahLst/>
              <a:cxnLst/>
              <a:rect l="l" t="t" r="r" b="b"/>
              <a:pathLst>
                <a:path w="494734" h="494734" extrusionOk="0">
                  <a:moveTo>
                    <a:pt x="494734" y="247367"/>
                  </a:moveTo>
                  <a:cubicBezTo>
                    <a:pt x="494734" y="383984"/>
                    <a:pt x="383984" y="494735"/>
                    <a:pt x="247367" y="494735"/>
                  </a:cubicBezTo>
                  <a:cubicBezTo>
                    <a:pt x="110750" y="494735"/>
                    <a:pt x="0" y="383985"/>
                    <a:pt x="0" y="247367"/>
                  </a:cubicBezTo>
                  <a:cubicBezTo>
                    <a:pt x="0" y="110750"/>
                    <a:pt x="110750" y="0"/>
                    <a:pt x="247367" y="0"/>
                  </a:cubicBezTo>
                  <a:cubicBezTo>
                    <a:pt x="383984" y="0"/>
                    <a:pt x="494734" y="110750"/>
                    <a:pt x="494734" y="247367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4"/>
            <p:cNvSpPr txBox="1"/>
            <p:nvPr/>
          </p:nvSpPr>
          <p:spPr>
            <a:xfrm>
              <a:off x="2788580" y="4865937"/>
              <a:ext cx="4058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>
                  <a:solidFill>
                    <a:schemeClr val="lt1"/>
                  </a:solidFill>
                  <a:latin typeface="Signika Negative"/>
                  <a:ea typeface="Signika Negative"/>
                  <a:cs typeface="Signika Negative"/>
                  <a:sym typeface="Signika Negative"/>
                </a:rPr>
                <a:t>03</a:t>
              </a:r>
              <a:endParaRPr/>
            </a:p>
          </p:txBody>
        </p:sp>
        <p:sp>
          <p:nvSpPr>
            <p:cNvPr id="261" name="Google Shape;261;p14"/>
            <p:cNvSpPr txBox="1"/>
            <p:nvPr/>
          </p:nvSpPr>
          <p:spPr>
            <a:xfrm>
              <a:off x="3185045" y="4865937"/>
              <a:ext cx="220605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>
                  <a:solidFill>
                    <a:srgbClr val="262626"/>
                  </a:solidFill>
                  <a:latin typeface="Signika Negative SemiBold"/>
                  <a:ea typeface="Signika Negative SemiBold"/>
                  <a:cs typeface="Signika Negative SemiBold"/>
                  <a:sym typeface="Signika Negative SemiBold"/>
                </a:rPr>
                <a:t>Massive advertisement</a:t>
              </a:r>
              <a:endParaRPr sz="1600">
                <a:solidFill>
                  <a:srgbClr val="262626"/>
                </a:solidFill>
                <a:latin typeface="Signika Negative"/>
                <a:ea typeface="Signika Negative"/>
                <a:cs typeface="Signika Negative"/>
                <a:sym typeface="Signika Negative"/>
              </a:endParaRPr>
            </a:p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Signika Negative"/>
                <a:ea typeface="Signika Negative"/>
                <a:cs typeface="Signika Negative"/>
                <a:sym typeface="Signika Negative"/>
              </a:endParaRPr>
            </a:p>
          </p:txBody>
        </p:sp>
      </p:grpSp>
      <p:grpSp>
        <p:nvGrpSpPr>
          <p:cNvPr id="262" name="Google Shape;262;p14"/>
          <p:cNvGrpSpPr/>
          <p:nvPr/>
        </p:nvGrpSpPr>
        <p:grpSpPr>
          <a:xfrm>
            <a:off x="1348017" y="3267551"/>
            <a:ext cx="313006" cy="327911"/>
            <a:chOff x="9372023" y="3569011"/>
            <a:chExt cx="313006" cy="327911"/>
          </a:xfrm>
        </p:grpSpPr>
        <p:grpSp>
          <p:nvGrpSpPr>
            <p:cNvPr id="263" name="Google Shape;263;p14"/>
            <p:cNvGrpSpPr/>
            <p:nvPr/>
          </p:nvGrpSpPr>
          <p:grpSpPr>
            <a:xfrm>
              <a:off x="9372023" y="3569011"/>
              <a:ext cx="149050" cy="327911"/>
              <a:chOff x="9372023" y="3569011"/>
              <a:chExt cx="149050" cy="327911"/>
            </a:xfrm>
          </p:grpSpPr>
          <p:sp>
            <p:nvSpPr>
              <p:cNvPr id="264" name="Google Shape;264;p14"/>
              <p:cNvSpPr/>
              <p:nvPr/>
            </p:nvSpPr>
            <p:spPr>
              <a:xfrm>
                <a:off x="9416738" y="3569011"/>
                <a:ext cx="59620" cy="59620"/>
              </a:xfrm>
              <a:custGeom>
                <a:avLst/>
                <a:gdLst/>
                <a:ahLst/>
                <a:cxnLst/>
                <a:rect l="l" t="t" r="r" b="b"/>
                <a:pathLst>
                  <a:path w="59620" h="59620" extrusionOk="0">
                    <a:moveTo>
                      <a:pt x="59620" y="29810"/>
                    </a:moveTo>
                    <a:cubicBezTo>
                      <a:pt x="59620" y="46274"/>
                      <a:pt x="46274" y="59620"/>
                      <a:pt x="29810" y="59620"/>
                    </a:cubicBezTo>
                    <a:cubicBezTo>
                      <a:pt x="13346" y="59620"/>
                      <a:pt x="0" y="46274"/>
                      <a:pt x="0" y="29810"/>
                    </a:cubicBezTo>
                    <a:cubicBezTo>
                      <a:pt x="0" y="13346"/>
                      <a:pt x="13346" y="0"/>
                      <a:pt x="29810" y="0"/>
                    </a:cubicBezTo>
                    <a:cubicBezTo>
                      <a:pt x="46274" y="0"/>
                      <a:pt x="59620" y="13346"/>
                      <a:pt x="59620" y="29810"/>
                    </a:cubicBezTo>
                    <a:close/>
                  </a:path>
                </a:pathLst>
              </a:custGeom>
              <a:noFill/>
              <a:ln w="25400" cap="rnd" cmpd="sng">
                <a:solidFill>
                  <a:srgbClr val="26262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14"/>
              <p:cNvSpPr/>
              <p:nvPr/>
            </p:nvSpPr>
            <p:spPr>
              <a:xfrm>
                <a:off x="9372023" y="3673346"/>
                <a:ext cx="149050" cy="223576"/>
              </a:xfrm>
              <a:custGeom>
                <a:avLst/>
                <a:gdLst/>
                <a:ahLst/>
                <a:cxnLst/>
                <a:rect l="l" t="t" r="r" b="b"/>
                <a:pathLst>
                  <a:path w="149050" h="223576" extrusionOk="0">
                    <a:moveTo>
                      <a:pt x="148503" y="29536"/>
                    </a:moveTo>
                    <a:lnTo>
                      <a:pt x="148503" y="89157"/>
                    </a:lnTo>
                    <a:cubicBezTo>
                      <a:pt x="148503" y="105627"/>
                      <a:pt x="135163" y="118967"/>
                      <a:pt x="118693" y="118967"/>
                    </a:cubicBezTo>
                    <a:lnTo>
                      <a:pt x="103788" y="118967"/>
                    </a:lnTo>
                    <a:lnTo>
                      <a:pt x="103788" y="223302"/>
                    </a:lnTo>
                    <a:lnTo>
                      <a:pt x="44167" y="223302"/>
                    </a:lnTo>
                    <a:lnTo>
                      <a:pt x="44167" y="118967"/>
                    </a:lnTo>
                    <a:lnTo>
                      <a:pt x="29262" y="118967"/>
                    </a:lnTo>
                    <a:cubicBezTo>
                      <a:pt x="12792" y="118967"/>
                      <a:pt x="-548" y="105627"/>
                      <a:pt x="-548" y="89157"/>
                    </a:cubicBezTo>
                    <a:lnTo>
                      <a:pt x="-548" y="29536"/>
                    </a:lnTo>
                    <a:cubicBezTo>
                      <a:pt x="-548" y="13066"/>
                      <a:pt x="12792" y="-274"/>
                      <a:pt x="29262" y="-274"/>
                    </a:cubicBezTo>
                    <a:lnTo>
                      <a:pt x="118693" y="-274"/>
                    </a:lnTo>
                    <a:cubicBezTo>
                      <a:pt x="135163" y="-274"/>
                      <a:pt x="148503" y="13066"/>
                      <a:pt x="148503" y="29536"/>
                    </a:cubicBezTo>
                    <a:close/>
                  </a:path>
                </a:pathLst>
              </a:custGeom>
              <a:noFill/>
              <a:ln w="25400" cap="rnd" cmpd="sng">
                <a:solidFill>
                  <a:srgbClr val="26262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6" name="Google Shape;266;p14"/>
            <p:cNvSpPr/>
            <p:nvPr/>
          </p:nvSpPr>
          <p:spPr>
            <a:xfrm>
              <a:off x="9535979" y="3583916"/>
              <a:ext cx="149050" cy="193766"/>
            </a:xfrm>
            <a:custGeom>
              <a:avLst/>
              <a:gdLst/>
              <a:ahLst/>
              <a:cxnLst/>
              <a:rect l="l" t="t" r="r" b="b"/>
              <a:pathLst>
                <a:path w="149050" h="193766" extrusionOk="0">
                  <a:moveTo>
                    <a:pt x="-548" y="-274"/>
                  </a:moveTo>
                  <a:lnTo>
                    <a:pt x="118693" y="-274"/>
                  </a:lnTo>
                  <a:cubicBezTo>
                    <a:pt x="135163" y="-274"/>
                    <a:pt x="148503" y="13066"/>
                    <a:pt x="148503" y="29536"/>
                  </a:cubicBezTo>
                  <a:lnTo>
                    <a:pt x="148503" y="163682"/>
                  </a:lnTo>
                  <a:cubicBezTo>
                    <a:pt x="148503" y="180152"/>
                    <a:pt x="135163" y="193492"/>
                    <a:pt x="118693" y="193492"/>
                  </a:cubicBezTo>
                  <a:lnTo>
                    <a:pt x="44167" y="193492"/>
                  </a:lnTo>
                </a:path>
              </a:pathLst>
            </a:custGeom>
            <a:noFill/>
            <a:ln w="25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154" y="2116452"/>
            <a:ext cx="4823596" cy="209580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5"/>
          <p:cNvSpPr txBox="1"/>
          <p:nvPr/>
        </p:nvSpPr>
        <p:spPr>
          <a:xfrm>
            <a:off x="7774061" y="715258"/>
            <a:ext cx="207941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800">
                <a:solidFill>
                  <a:schemeClr val="lt1"/>
                </a:solidFill>
                <a:latin typeface="Signika Negative SemiBold"/>
                <a:ea typeface="Signika Negative SemiBold"/>
                <a:cs typeface="Signika Negative SemiBold"/>
                <a:sym typeface="Signika Negative SemiBold"/>
              </a:rPr>
              <a:t>Market</a:t>
            </a:r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7774061" y="2413825"/>
            <a:ext cx="247696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chemeClr val="lt1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01. Facebook Marketplace</a:t>
            </a:r>
            <a:endParaRPr/>
          </a:p>
        </p:txBody>
      </p:sp>
      <p:sp>
        <p:nvSpPr>
          <p:cNvPr id="274" name="Google Shape;274;p15"/>
          <p:cNvSpPr txBox="1"/>
          <p:nvPr/>
        </p:nvSpPr>
        <p:spPr>
          <a:xfrm>
            <a:off x="7774061" y="3288308"/>
            <a:ext cx="208903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chemeClr val="lt1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02. Tickets organizers</a:t>
            </a:r>
            <a:endParaRPr/>
          </a:p>
        </p:txBody>
      </p:sp>
      <p:grpSp>
        <p:nvGrpSpPr>
          <p:cNvPr id="275" name="Google Shape;275;p15"/>
          <p:cNvGrpSpPr/>
          <p:nvPr/>
        </p:nvGrpSpPr>
        <p:grpSpPr>
          <a:xfrm>
            <a:off x="7774061" y="2691407"/>
            <a:ext cx="2692198" cy="1859406"/>
            <a:chOff x="6537879" y="911543"/>
            <a:chExt cx="2692198" cy="1859406"/>
          </a:xfrm>
        </p:grpSpPr>
        <p:sp>
          <p:nvSpPr>
            <p:cNvPr id="276" name="Google Shape;276;p15"/>
            <p:cNvSpPr txBox="1"/>
            <p:nvPr/>
          </p:nvSpPr>
          <p:spPr>
            <a:xfrm>
              <a:off x="6537879" y="2432395"/>
              <a:ext cx="173797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>
                  <a:solidFill>
                    <a:schemeClr val="lt1"/>
                  </a:solidFill>
                  <a:latin typeface="Signika Negative"/>
                  <a:ea typeface="Signika Negative"/>
                  <a:cs typeface="Signika Negative"/>
                  <a:sym typeface="Signika Negative"/>
                </a:rPr>
                <a:t>03. Global market</a:t>
              </a:r>
              <a:endParaRPr/>
            </a:p>
          </p:txBody>
        </p:sp>
        <p:sp>
          <p:nvSpPr>
            <p:cNvPr id="277" name="Google Shape;277;p15"/>
            <p:cNvSpPr txBox="1"/>
            <p:nvPr/>
          </p:nvSpPr>
          <p:spPr>
            <a:xfrm>
              <a:off x="6818322" y="911543"/>
              <a:ext cx="2411755" cy="309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050" b="0" i="0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Count’s over 800m monthly active users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/>
          <p:nvPr/>
        </p:nvSpPr>
        <p:spPr>
          <a:xfrm rot="10800000">
            <a:off x="6492958" y="1015788"/>
            <a:ext cx="2735491" cy="2735491"/>
          </a:xfrm>
          <a:prstGeom prst="ellipse">
            <a:avLst/>
          </a:prstGeom>
          <a:gradFill>
            <a:gsLst>
              <a:gs pos="0">
                <a:srgbClr val="FBFAF6"/>
              </a:gs>
              <a:gs pos="2000">
                <a:srgbClr val="FBFAF6"/>
              </a:gs>
              <a:gs pos="54000">
                <a:srgbClr val="F7F3EA"/>
              </a:gs>
              <a:gs pos="82000">
                <a:srgbClr val="C1AB5E"/>
              </a:gs>
              <a:gs pos="100000">
                <a:srgbClr val="C1AB5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03200" dist="50800" dir="5400000" sx="107000" sy="107000" algn="ctr" rotWithShape="0">
              <a:srgbClr val="000000">
                <a:alpha val="4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 txBox="1"/>
          <p:nvPr/>
        </p:nvSpPr>
        <p:spPr>
          <a:xfrm>
            <a:off x="206424" y="6422662"/>
            <a:ext cx="474326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2023 Swappi AI, Israel. All rights reserved.</a:t>
            </a:r>
            <a:endParaRPr/>
          </a:p>
        </p:txBody>
      </p:sp>
      <p:pic>
        <p:nvPicPr>
          <p:cNvPr id="48" name="Google Shape;48;p2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>
            <a:off x="2298743" y="2972802"/>
            <a:ext cx="6240452" cy="166874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8823"/>
              </a:srgbClr>
            </a:outerShdw>
          </a:effectLst>
        </p:spPr>
      </p:pic>
      <p:sp>
        <p:nvSpPr>
          <p:cNvPr id="49" name="Google Shape;49;p2"/>
          <p:cNvSpPr txBox="1"/>
          <p:nvPr/>
        </p:nvSpPr>
        <p:spPr>
          <a:xfrm>
            <a:off x="5217477" y="4641545"/>
            <a:ext cx="5250155" cy="461665"/>
          </a:xfrm>
          <a:prstGeom prst="rect">
            <a:avLst/>
          </a:prstGeom>
          <a:noFill/>
          <a:ln>
            <a:noFill/>
          </a:ln>
          <a:effectLst>
            <a:outerShdw blurRad="1651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The AI platform for ticket swapping.</a:t>
            </a:r>
            <a:endParaRPr/>
          </a:p>
        </p:txBody>
      </p:sp>
      <p:sp>
        <p:nvSpPr>
          <p:cNvPr id="50" name="Google Shape;50;p2"/>
          <p:cNvSpPr txBox="1"/>
          <p:nvPr/>
        </p:nvSpPr>
        <p:spPr>
          <a:xfrm>
            <a:off x="2983305" y="1723396"/>
            <a:ext cx="5808000" cy="156966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9600" b="1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Swappi</a:t>
            </a:r>
            <a:r>
              <a:rPr lang="en-IN" sz="960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IN" sz="9600" b="1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endParaRPr dirty="0"/>
          </a:p>
        </p:txBody>
      </p:sp>
      <p:pic>
        <p:nvPicPr>
          <p:cNvPr id="51" name="Google Shape;5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19893">
            <a:off x="6940599" y="1911103"/>
            <a:ext cx="482682" cy="482682"/>
          </a:xfrm>
          <a:prstGeom prst="rect">
            <a:avLst/>
          </a:prstGeom>
          <a:noFill/>
          <a:ln>
            <a:noFill/>
          </a:ln>
          <a:effectLst>
            <a:outerShdw blurRad="165100" dist="63500" dir="5400000" sx="91000" sy="91000" algn="ctr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"/>
          <p:cNvSpPr/>
          <p:nvPr/>
        </p:nvSpPr>
        <p:spPr>
          <a:xfrm rot="10800000">
            <a:off x="1336397" y="1736804"/>
            <a:ext cx="3612336" cy="36123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"/>
          <p:cNvSpPr/>
          <p:nvPr/>
        </p:nvSpPr>
        <p:spPr>
          <a:xfrm>
            <a:off x="8826718" y="1272401"/>
            <a:ext cx="2003462" cy="20034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5891403" y="1272401"/>
            <a:ext cx="2003462" cy="20034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"/>
          <p:cNvSpPr/>
          <p:nvPr/>
        </p:nvSpPr>
        <p:spPr>
          <a:xfrm>
            <a:off x="5891403" y="4364054"/>
            <a:ext cx="2003462" cy="20034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3"/>
          <p:cNvSpPr txBox="1"/>
          <p:nvPr/>
        </p:nvSpPr>
        <p:spPr>
          <a:xfrm>
            <a:off x="1782255" y="3155735"/>
            <a:ext cx="27206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800">
                <a:solidFill>
                  <a:schemeClr val="lt1"/>
                </a:solidFill>
                <a:latin typeface="Signika Negative SemiBold"/>
                <a:ea typeface="Signika Negative SemiBold"/>
                <a:cs typeface="Signika Negative SemiBold"/>
                <a:sym typeface="Signika Negative SemiBold"/>
              </a:rPr>
              <a:t>Our Team</a:t>
            </a:r>
            <a:endParaRPr/>
          </a:p>
        </p:txBody>
      </p:sp>
      <p:sp>
        <p:nvSpPr>
          <p:cNvPr id="61" name="Google Shape;61;p3"/>
          <p:cNvSpPr txBox="1"/>
          <p:nvPr/>
        </p:nvSpPr>
        <p:spPr>
          <a:xfrm>
            <a:off x="6224521" y="2485326"/>
            <a:ext cx="13372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rgbClr val="456782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Lidan Danino</a:t>
            </a:r>
            <a:endParaRPr/>
          </a:p>
        </p:txBody>
      </p:sp>
      <p:sp>
        <p:nvSpPr>
          <p:cNvPr id="62" name="Google Shape;62;p3"/>
          <p:cNvSpPr txBox="1"/>
          <p:nvPr/>
        </p:nvSpPr>
        <p:spPr>
          <a:xfrm>
            <a:off x="9250601" y="2485326"/>
            <a:ext cx="120898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rgbClr val="456782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Niv Netanel</a:t>
            </a:r>
            <a:endParaRPr/>
          </a:p>
        </p:txBody>
      </p:sp>
      <p:sp>
        <p:nvSpPr>
          <p:cNvPr id="63" name="Google Shape;63;p3"/>
          <p:cNvSpPr txBox="1"/>
          <p:nvPr/>
        </p:nvSpPr>
        <p:spPr>
          <a:xfrm>
            <a:off x="6614051" y="2802754"/>
            <a:ext cx="55816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rgbClr val="456782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CEO</a:t>
            </a:r>
            <a:endParaRPr/>
          </a:p>
        </p:txBody>
      </p:sp>
      <p:sp>
        <p:nvSpPr>
          <p:cNvPr id="64" name="Google Shape;64;p3"/>
          <p:cNvSpPr txBox="1"/>
          <p:nvPr/>
        </p:nvSpPr>
        <p:spPr>
          <a:xfrm>
            <a:off x="9583221" y="2802754"/>
            <a:ext cx="5437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rgbClr val="456782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CTO</a:t>
            </a:r>
            <a:endParaRPr/>
          </a:p>
        </p:txBody>
      </p:sp>
      <p:pic>
        <p:nvPicPr>
          <p:cNvPr id="65" name="Google Shape;65;p3"/>
          <p:cNvPicPr preferRelativeResize="0"/>
          <p:nvPr/>
        </p:nvPicPr>
        <p:blipFill rotWithShape="1">
          <a:blip r:embed="rId3">
            <a:alphaModFix/>
          </a:blip>
          <a:srcRect l="13936" t="16791" r="16731" b="45548"/>
          <a:stretch/>
        </p:blipFill>
        <p:spPr>
          <a:xfrm>
            <a:off x="8573929" y="368484"/>
            <a:ext cx="2130275" cy="205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"/>
          <p:cNvPicPr preferRelativeResize="0"/>
          <p:nvPr/>
        </p:nvPicPr>
        <p:blipFill rotWithShape="1">
          <a:blip r:embed="rId4">
            <a:alphaModFix/>
          </a:blip>
          <a:srcRect b="48583"/>
          <a:stretch/>
        </p:blipFill>
        <p:spPr>
          <a:xfrm>
            <a:off x="5690543" y="710863"/>
            <a:ext cx="2204322" cy="171176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"/>
          <p:cNvSpPr txBox="1"/>
          <p:nvPr/>
        </p:nvSpPr>
        <p:spPr>
          <a:xfrm>
            <a:off x="5074276" y="-109470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"/>
          <p:cNvSpPr txBox="1"/>
          <p:nvPr/>
        </p:nvSpPr>
        <p:spPr>
          <a:xfrm>
            <a:off x="6224521" y="5619769"/>
            <a:ext cx="13372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rgbClr val="456782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Alex lyhovez</a:t>
            </a: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8826718" y="4386439"/>
            <a:ext cx="2003462" cy="20034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9250601" y="5619769"/>
            <a:ext cx="13372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rgbClr val="456782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Mark Israel</a:t>
            </a:r>
            <a:endParaRPr sz="1600">
              <a:solidFill>
                <a:srgbClr val="456782"/>
              </a:solidFill>
              <a:latin typeface="Signika Negative"/>
              <a:ea typeface="Signika Negative"/>
              <a:cs typeface="Signika Negative"/>
              <a:sym typeface="Signika Negative"/>
            </a:endParaRPr>
          </a:p>
        </p:txBody>
      </p:sp>
      <p:pic>
        <p:nvPicPr>
          <p:cNvPr id="71" name="Google Shape;7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4521" y="4044789"/>
            <a:ext cx="1504341" cy="150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3745" y="4126437"/>
            <a:ext cx="1422693" cy="142269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"/>
          <p:cNvSpPr txBox="1"/>
          <p:nvPr/>
        </p:nvSpPr>
        <p:spPr>
          <a:xfrm>
            <a:off x="7649362" y="3789484"/>
            <a:ext cx="15569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Advisor board: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0" y="0"/>
            <a:ext cx="6191250" cy="6858000"/>
          </a:xfrm>
          <a:prstGeom prst="rect">
            <a:avLst/>
          </a:prstGeom>
          <a:solidFill>
            <a:srgbClr val="4567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4"/>
          <p:cNvSpPr txBox="1"/>
          <p:nvPr/>
        </p:nvSpPr>
        <p:spPr>
          <a:xfrm>
            <a:off x="1204915" y="153018"/>
            <a:ext cx="5216337" cy="357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pain</a:t>
            </a:r>
            <a:endParaRPr sz="1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600">
              <a:solidFill>
                <a:schemeClr val="lt1"/>
              </a:solidFill>
              <a:latin typeface="Signika Negative SemiBold"/>
              <a:ea typeface="Signika Negative SemiBold"/>
              <a:cs typeface="Signika Negative SemiBold"/>
              <a:sym typeface="Signika Negative SemiBold"/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6001767" y="0"/>
            <a:ext cx="6297386" cy="718185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55929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3237" b="13237"/>
          <a:stretch/>
        </p:blipFill>
        <p:spPr>
          <a:xfrm>
            <a:off x="8175650" y="1071245"/>
            <a:ext cx="2068867" cy="116373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"/>
          <p:cNvSpPr/>
          <p:nvPr/>
        </p:nvSpPr>
        <p:spPr>
          <a:xfrm>
            <a:off x="4388110" y="5263708"/>
            <a:ext cx="3241608" cy="32416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4"/>
          <p:cNvSpPr/>
          <p:nvPr/>
        </p:nvSpPr>
        <p:spPr>
          <a:xfrm rot="10800000">
            <a:off x="6010543" y="5670541"/>
            <a:ext cx="1012399" cy="1012399"/>
          </a:xfrm>
          <a:prstGeom prst="ellipse">
            <a:avLst/>
          </a:prstGeom>
          <a:gradFill>
            <a:gsLst>
              <a:gs pos="0">
                <a:srgbClr val="FBFAF6"/>
              </a:gs>
              <a:gs pos="2000">
                <a:srgbClr val="FBFAF6"/>
              </a:gs>
              <a:gs pos="54000">
                <a:srgbClr val="F7F3EA"/>
              </a:gs>
              <a:gs pos="82000">
                <a:srgbClr val="C1AB5E"/>
              </a:gs>
              <a:gs pos="100000">
                <a:srgbClr val="C1AB5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03200" dist="50800" dir="5400000" sx="107000" sy="107000" algn="ctr" rotWithShape="0">
              <a:srgbClr val="000000">
                <a:alpha val="4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4"/>
          <p:cNvSpPr txBox="1"/>
          <p:nvPr/>
        </p:nvSpPr>
        <p:spPr>
          <a:xfrm>
            <a:off x="4908054" y="5967874"/>
            <a:ext cx="5808000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Swappi</a:t>
            </a:r>
            <a:r>
              <a:rPr lang="en-IN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IN" sz="28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endParaRPr/>
          </a:p>
        </p:txBody>
      </p:sp>
      <p:pic>
        <p:nvPicPr>
          <p:cNvPr id="85" name="Google Shape;8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19893">
            <a:off x="6523765" y="5900419"/>
            <a:ext cx="134909" cy="134909"/>
          </a:xfrm>
          <a:prstGeom prst="rect">
            <a:avLst/>
          </a:prstGeom>
          <a:noFill/>
          <a:ln>
            <a:noFill/>
          </a:ln>
          <a:effectLst>
            <a:outerShdw blurRad="165100" dist="63500" dir="5400000" sx="91000" sy="91000" algn="ctr" rotWithShape="0">
              <a:srgbClr val="000000">
                <a:alpha val="42745"/>
              </a:srgbClr>
            </a:outerShdw>
          </a:effectLst>
        </p:spPr>
      </p:pic>
      <p:sp>
        <p:nvSpPr>
          <p:cNvPr id="86" name="Google Shape;86;p4"/>
          <p:cNvSpPr txBox="1"/>
          <p:nvPr/>
        </p:nvSpPr>
        <p:spPr>
          <a:xfrm>
            <a:off x="6264012" y="1983262"/>
            <a:ext cx="6245468" cy="85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 b="1" i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Saving Time!</a:t>
            </a:r>
            <a:endParaRPr sz="3600" b="1" i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4"/>
          <p:cNvSpPr txBox="1"/>
          <p:nvPr/>
        </p:nvSpPr>
        <p:spPr>
          <a:xfrm>
            <a:off x="6317708" y="2864699"/>
            <a:ext cx="5882456" cy="14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IN"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automated platform using AI bot.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IN"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Convenient and cost-effective solution.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IN"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Greater exposure.</a:t>
            </a:r>
            <a:endParaRPr sz="20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4"/>
          <p:cNvSpPr txBox="1"/>
          <p:nvPr/>
        </p:nvSpPr>
        <p:spPr>
          <a:xfrm>
            <a:off x="569683" y="1980270"/>
            <a:ext cx="5882456" cy="318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 b="0" i="0">
                <a:solidFill>
                  <a:srgbClr val="D0CECE"/>
                </a:solidFill>
                <a:latin typeface="Calibri"/>
                <a:ea typeface="Calibri"/>
                <a:cs typeface="Calibri"/>
                <a:sym typeface="Calibri"/>
              </a:rPr>
              <a:t>Time!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0CECE"/>
              </a:buClr>
              <a:buSzPts val="2000"/>
              <a:buFont typeface="Arial"/>
              <a:buChar char="•"/>
            </a:pPr>
            <a:r>
              <a:rPr lang="en-IN" sz="2000" b="0" i="0">
                <a:solidFill>
                  <a:srgbClr val="D0CECE"/>
                </a:solidFill>
                <a:latin typeface="Calibri"/>
                <a:ea typeface="Calibri"/>
                <a:cs typeface="Calibri"/>
                <a:sym typeface="Calibri"/>
              </a:rPr>
              <a:t>Direct communication.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0CECE"/>
              </a:buClr>
              <a:buSzPts val="2000"/>
              <a:buFont typeface="Arial"/>
              <a:buChar char="•"/>
            </a:pPr>
            <a:r>
              <a:rPr lang="en-IN" sz="2000" b="0" i="0">
                <a:solidFill>
                  <a:srgbClr val="D0CECE"/>
                </a:solidFill>
                <a:latin typeface="Calibri"/>
                <a:ea typeface="Calibri"/>
                <a:cs typeface="Calibri"/>
                <a:sym typeface="Calibri"/>
              </a:rPr>
              <a:t>Where to post an ad?</a:t>
            </a:r>
            <a:endParaRPr sz="2000" b="0" i="0">
              <a:solidFill>
                <a:srgbClr val="D0CEC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0CECE"/>
              </a:buClr>
              <a:buSzPts val="2000"/>
              <a:buFont typeface="Arial"/>
              <a:buChar char="•"/>
            </a:pPr>
            <a:r>
              <a:rPr lang="en-IN" sz="2000" b="0" i="0">
                <a:solidFill>
                  <a:srgbClr val="D0CECE"/>
                </a:solidFill>
                <a:latin typeface="Calibri"/>
                <a:ea typeface="Calibri"/>
                <a:cs typeface="Calibri"/>
                <a:sym typeface="Calibri"/>
              </a:rPr>
              <a:t>Follow lots of sources.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0CECE"/>
              </a:buClr>
              <a:buSzPts val="2000"/>
              <a:buFont typeface="Arial"/>
              <a:buChar char="•"/>
            </a:pPr>
            <a:r>
              <a:rPr lang="en-IN" sz="2000" b="0" i="0">
                <a:solidFill>
                  <a:srgbClr val="D0CECE"/>
                </a:solidFill>
                <a:latin typeface="Calibri"/>
                <a:ea typeface="Calibri"/>
                <a:cs typeface="Calibri"/>
                <a:sym typeface="Calibri"/>
              </a:rPr>
              <a:t>After the Swap, needed to inform the ticket company and change the information.</a:t>
            </a:r>
            <a:endParaRPr sz="2000" b="0" i="0">
              <a:solidFill>
                <a:srgbClr val="D0CEC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4"/>
          <p:cNvSpPr txBox="1"/>
          <p:nvPr/>
        </p:nvSpPr>
        <p:spPr>
          <a:xfrm>
            <a:off x="7213829" y="159693"/>
            <a:ext cx="5216337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60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The solution</a:t>
            </a:r>
            <a:endParaRPr sz="166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Signika Negative SemiBold"/>
              <a:ea typeface="Signika Negative SemiBold"/>
              <a:cs typeface="Signika Negative SemiBold"/>
              <a:sym typeface="Signika Negative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"/>
          <p:cNvSpPr/>
          <p:nvPr/>
        </p:nvSpPr>
        <p:spPr>
          <a:xfrm rot="-5400000">
            <a:off x="5029200" y="-5029202"/>
            <a:ext cx="2133602" cy="12192001"/>
          </a:xfrm>
          <a:prstGeom prst="rect">
            <a:avLst/>
          </a:prstGeom>
          <a:solidFill>
            <a:srgbClr val="4567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5"/>
          <p:cNvSpPr/>
          <p:nvPr/>
        </p:nvSpPr>
        <p:spPr>
          <a:xfrm>
            <a:off x="2820139" y="2997314"/>
            <a:ext cx="1680954" cy="1294045"/>
          </a:xfrm>
          <a:custGeom>
            <a:avLst/>
            <a:gdLst/>
            <a:ahLst/>
            <a:cxnLst/>
            <a:rect l="l" t="t" r="r" b="b"/>
            <a:pathLst>
              <a:path w="1954598" h="1504703" extrusionOk="0">
                <a:moveTo>
                  <a:pt x="1857870" y="373464"/>
                </a:moveTo>
                <a:cubicBezTo>
                  <a:pt x="1857870" y="373464"/>
                  <a:pt x="1680801" y="58520"/>
                  <a:pt x="1349093" y="10086"/>
                </a:cubicBezTo>
                <a:cubicBezTo>
                  <a:pt x="1017384" y="-38349"/>
                  <a:pt x="814264" y="101192"/>
                  <a:pt x="814264" y="101192"/>
                </a:cubicBezTo>
                <a:cubicBezTo>
                  <a:pt x="814264" y="101192"/>
                  <a:pt x="586902" y="233542"/>
                  <a:pt x="504701" y="466476"/>
                </a:cubicBezTo>
                <a:cubicBezTo>
                  <a:pt x="466220" y="576014"/>
                  <a:pt x="454410" y="641212"/>
                  <a:pt x="452742" y="679836"/>
                </a:cubicBezTo>
                <a:cubicBezTo>
                  <a:pt x="452600" y="683365"/>
                  <a:pt x="452695" y="686899"/>
                  <a:pt x="453124" y="690409"/>
                </a:cubicBezTo>
                <a:cubicBezTo>
                  <a:pt x="453124" y="751178"/>
                  <a:pt x="452171" y="787183"/>
                  <a:pt x="452171" y="795613"/>
                </a:cubicBezTo>
                <a:cubicBezTo>
                  <a:pt x="492080" y="797584"/>
                  <a:pt x="529324" y="775420"/>
                  <a:pt x="546611" y="739367"/>
                </a:cubicBezTo>
                <a:cubicBezTo>
                  <a:pt x="551469" y="729314"/>
                  <a:pt x="554708" y="718536"/>
                  <a:pt x="556136" y="707459"/>
                </a:cubicBezTo>
                <a:cubicBezTo>
                  <a:pt x="556470" y="700791"/>
                  <a:pt x="556946" y="694124"/>
                  <a:pt x="557470" y="687504"/>
                </a:cubicBezTo>
                <a:cubicBezTo>
                  <a:pt x="588950" y="303503"/>
                  <a:pt x="955472" y="14420"/>
                  <a:pt x="1364190" y="113384"/>
                </a:cubicBezTo>
                <a:cubicBezTo>
                  <a:pt x="1593028" y="168968"/>
                  <a:pt x="1772098" y="346895"/>
                  <a:pt x="1829200" y="575347"/>
                </a:cubicBezTo>
                <a:cubicBezTo>
                  <a:pt x="1932927" y="993113"/>
                  <a:pt x="1630747" y="1367970"/>
                  <a:pt x="1235126" y="1387591"/>
                </a:cubicBezTo>
                <a:lnTo>
                  <a:pt x="1235126" y="1387591"/>
                </a:lnTo>
                <a:cubicBezTo>
                  <a:pt x="1203980" y="1391878"/>
                  <a:pt x="1185120" y="1392782"/>
                  <a:pt x="1185120" y="1392782"/>
                </a:cubicBezTo>
                <a:lnTo>
                  <a:pt x="856174" y="1394306"/>
                </a:lnTo>
                <a:lnTo>
                  <a:pt x="115415" y="1397831"/>
                </a:lnTo>
                <a:lnTo>
                  <a:pt x="100365" y="1397831"/>
                </a:lnTo>
                <a:cubicBezTo>
                  <a:pt x="43882" y="1398121"/>
                  <a:pt x="-1695" y="1444156"/>
                  <a:pt x="-1410" y="1500653"/>
                </a:cubicBezTo>
                <a:cubicBezTo>
                  <a:pt x="-1410" y="1501953"/>
                  <a:pt x="-1362" y="1503258"/>
                  <a:pt x="-1314" y="1504558"/>
                </a:cubicBezTo>
                <a:lnTo>
                  <a:pt x="115415" y="1504320"/>
                </a:lnTo>
                <a:cubicBezTo>
                  <a:pt x="358969" y="1503892"/>
                  <a:pt x="916134" y="1503082"/>
                  <a:pt x="1151544" y="1504558"/>
                </a:cubicBezTo>
                <a:cubicBezTo>
                  <a:pt x="1457201" y="1506416"/>
                  <a:pt x="1664989" y="1351730"/>
                  <a:pt x="1664989" y="1351730"/>
                </a:cubicBezTo>
                <a:cubicBezTo>
                  <a:pt x="1664989" y="1351730"/>
                  <a:pt x="1884064" y="1197044"/>
                  <a:pt x="1939881" y="906341"/>
                </a:cubicBezTo>
                <a:cubicBezTo>
                  <a:pt x="1995697" y="615638"/>
                  <a:pt x="1857870" y="373464"/>
                  <a:pt x="1857870" y="3734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5"/>
          <p:cNvSpPr/>
          <p:nvPr/>
        </p:nvSpPr>
        <p:spPr>
          <a:xfrm>
            <a:off x="5254417" y="3016364"/>
            <a:ext cx="1680954" cy="1294045"/>
          </a:xfrm>
          <a:custGeom>
            <a:avLst/>
            <a:gdLst/>
            <a:ahLst/>
            <a:cxnLst/>
            <a:rect l="l" t="t" r="r" b="b"/>
            <a:pathLst>
              <a:path w="1954598" h="1504703" extrusionOk="0">
                <a:moveTo>
                  <a:pt x="1857870" y="373464"/>
                </a:moveTo>
                <a:cubicBezTo>
                  <a:pt x="1857870" y="373464"/>
                  <a:pt x="1680801" y="58520"/>
                  <a:pt x="1349093" y="10086"/>
                </a:cubicBezTo>
                <a:cubicBezTo>
                  <a:pt x="1017384" y="-38349"/>
                  <a:pt x="814264" y="101192"/>
                  <a:pt x="814264" y="101192"/>
                </a:cubicBezTo>
                <a:cubicBezTo>
                  <a:pt x="814264" y="101192"/>
                  <a:pt x="586902" y="233542"/>
                  <a:pt x="504701" y="466476"/>
                </a:cubicBezTo>
                <a:cubicBezTo>
                  <a:pt x="466220" y="576014"/>
                  <a:pt x="454410" y="641212"/>
                  <a:pt x="452742" y="679836"/>
                </a:cubicBezTo>
                <a:cubicBezTo>
                  <a:pt x="452600" y="683365"/>
                  <a:pt x="452695" y="686899"/>
                  <a:pt x="453124" y="690409"/>
                </a:cubicBezTo>
                <a:cubicBezTo>
                  <a:pt x="453124" y="751178"/>
                  <a:pt x="452171" y="787183"/>
                  <a:pt x="452171" y="795613"/>
                </a:cubicBezTo>
                <a:cubicBezTo>
                  <a:pt x="492080" y="797584"/>
                  <a:pt x="529324" y="775420"/>
                  <a:pt x="546611" y="739367"/>
                </a:cubicBezTo>
                <a:cubicBezTo>
                  <a:pt x="551469" y="729314"/>
                  <a:pt x="554708" y="718536"/>
                  <a:pt x="556136" y="707459"/>
                </a:cubicBezTo>
                <a:cubicBezTo>
                  <a:pt x="556470" y="700791"/>
                  <a:pt x="556946" y="694124"/>
                  <a:pt x="557470" y="687504"/>
                </a:cubicBezTo>
                <a:cubicBezTo>
                  <a:pt x="588950" y="303503"/>
                  <a:pt x="955472" y="14420"/>
                  <a:pt x="1364190" y="113384"/>
                </a:cubicBezTo>
                <a:cubicBezTo>
                  <a:pt x="1593028" y="168968"/>
                  <a:pt x="1772098" y="346895"/>
                  <a:pt x="1829200" y="575347"/>
                </a:cubicBezTo>
                <a:cubicBezTo>
                  <a:pt x="1932927" y="993113"/>
                  <a:pt x="1630747" y="1367970"/>
                  <a:pt x="1235126" y="1387591"/>
                </a:cubicBezTo>
                <a:lnTo>
                  <a:pt x="1235126" y="1387591"/>
                </a:lnTo>
                <a:cubicBezTo>
                  <a:pt x="1203980" y="1391878"/>
                  <a:pt x="1185120" y="1392782"/>
                  <a:pt x="1185120" y="1392782"/>
                </a:cubicBezTo>
                <a:lnTo>
                  <a:pt x="856174" y="1394306"/>
                </a:lnTo>
                <a:lnTo>
                  <a:pt x="115415" y="1397831"/>
                </a:lnTo>
                <a:lnTo>
                  <a:pt x="100365" y="1397831"/>
                </a:lnTo>
                <a:cubicBezTo>
                  <a:pt x="43882" y="1398121"/>
                  <a:pt x="-1695" y="1444156"/>
                  <a:pt x="-1410" y="1500653"/>
                </a:cubicBezTo>
                <a:cubicBezTo>
                  <a:pt x="-1410" y="1501953"/>
                  <a:pt x="-1362" y="1503258"/>
                  <a:pt x="-1314" y="1504558"/>
                </a:cubicBezTo>
                <a:lnTo>
                  <a:pt x="115415" y="1504320"/>
                </a:lnTo>
                <a:cubicBezTo>
                  <a:pt x="358969" y="1503892"/>
                  <a:pt x="916134" y="1503082"/>
                  <a:pt x="1151544" y="1504558"/>
                </a:cubicBezTo>
                <a:cubicBezTo>
                  <a:pt x="1457201" y="1506416"/>
                  <a:pt x="1664989" y="1351730"/>
                  <a:pt x="1664989" y="1351730"/>
                </a:cubicBezTo>
                <a:cubicBezTo>
                  <a:pt x="1664989" y="1351730"/>
                  <a:pt x="1884064" y="1197044"/>
                  <a:pt x="1939881" y="906341"/>
                </a:cubicBezTo>
                <a:cubicBezTo>
                  <a:pt x="1995697" y="615638"/>
                  <a:pt x="1857870" y="373464"/>
                  <a:pt x="1857870" y="3734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5"/>
          <p:cNvSpPr/>
          <p:nvPr/>
        </p:nvSpPr>
        <p:spPr>
          <a:xfrm>
            <a:off x="7513396" y="3016366"/>
            <a:ext cx="1683165" cy="1295746"/>
          </a:xfrm>
          <a:custGeom>
            <a:avLst/>
            <a:gdLst/>
            <a:ahLst/>
            <a:cxnLst/>
            <a:rect l="l" t="t" r="r" b="b"/>
            <a:pathLst>
              <a:path w="1954598" h="1504703" extrusionOk="0">
                <a:moveTo>
                  <a:pt x="1857870" y="373464"/>
                </a:moveTo>
                <a:cubicBezTo>
                  <a:pt x="1857870" y="373464"/>
                  <a:pt x="1680801" y="58520"/>
                  <a:pt x="1349093" y="10086"/>
                </a:cubicBezTo>
                <a:cubicBezTo>
                  <a:pt x="1017384" y="-38349"/>
                  <a:pt x="814264" y="101192"/>
                  <a:pt x="814264" y="101192"/>
                </a:cubicBezTo>
                <a:cubicBezTo>
                  <a:pt x="814264" y="101192"/>
                  <a:pt x="586902" y="233542"/>
                  <a:pt x="504701" y="466476"/>
                </a:cubicBezTo>
                <a:cubicBezTo>
                  <a:pt x="466220" y="576014"/>
                  <a:pt x="454410" y="641212"/>
                  <a:pt x="452742" y="679836"/>
                </a:cubicBezTo>
                <a:cubicBezTo>
                  <a:pt x="452600" y="683365"/>
                  <a:pt x="452695" y="686899"/>
                  <a:pt x="453124" y="690409"/>
                </a:cubicBezTo>
                <a:cubicBezTo>
                  <a:pt x="453124" y="751178"/>
                  <a:pt x="452171" y="787183"/>
                  <a:pt x="452171" y="795613"/>
                </a:cubicBezTo>
                <a:cubicBezTo>
                  <a:pt x="492080" y="797584"/>
                  <a:pt x="529324" y="775420"/>
                  <a:pt x="546611" y="739367"/>
                </a:cubicBezTo>
                <a:cubicBezTo>
                  <a:pt x="551469" y="729314"/>
                  <a:pt x="554708" y="718536"/>
                  <a:pt x="556136" y="707459"/>
                </a:cubicBezTo>
                <a:cubicBezTo>
                  <a:pt x="556470" y="700791"/>
                  <a:pt x="556946" y="694124"/>
                  <a:pt x="557470" y="687504"/>
                </a:cubicBezTo>
                <a:cubicBezTo>
                  <a:pt x="588950" y="303503"/>
                  <a:pt x="955472" y="14420"/>
                  <a:pt x="1364190" y="113384"/>
                </a:cubicBezTo>
                <a:cubicBezTo>
                  <a:pt x="1593028" y="168968"/>
                  <a:pt x="1772098" y="346895"/>
                  <a:pt x="1829200" y="575347"/>
                </a:cubicBezTo>
                <a:cubicBezTo>
                  <a:pt x="1932927" y="993113"/>
                  <a:pt x="1630747" y="1367970"/>
                  <a:pt x="1235126" y="1387591"/>
                </a:cubicBezTo>
                <a:lnTo>
                  <a:pt x="1235126" y="1387591"/>
                </a:lnTo>
                <a:cubicBezTo>
                  <a:pt x="1203980" y="1391878"/>
                  <a:pt x="1185120" y="1392782"/>
                  <a:pt x="1185120" y="1392782"/>
                </a:cubicBezTo>
                <a:lnTo>
                  <a:pt x="856174" y="1394306"/>
                </a:lnTo>
                <a:lnTo>
                  <a:pt x="115415" y="1397831"/>
                </a:lnTo>
                <a:lnTo>
                  <a:pt x="100365" y="1397831"/>
                </a:lnTo>
                <a:cubicBezTo>
                  <a:pt x="43882" y="1398121"/>
                  <a:pt x="-1695" y="1444156"/>
                  <a:pt x="-1410" y="1500653"/>
                </a:cubicBezTo>
                <a:cubicBezTo>
                  <a:pt x="-1410" y="1501953"/>
                  <a:pt x="-1362" y="1503258"/>
                  <a:pt x="-1314" y="1504558"/>
                </a:cubicBezTo>
                <a:lnTo>
                  <a:pt x="115415" y="1504320"/>
                </a:lnTo>
                <a:cubicBezTo>
                  <a:pt x="358969" y="1503892"/>
                  <a:pt x="916134" y="1503082"/>
                  <a:pt x="1151544" y="1504558"/>
                </a:cubicBezTo>
                <a:cubicBezTo>
                  <a:pt x="1457201" y="1506416"/>
                  <a:pt x="1664989" y="1351730"/>
                  <a:pt x="1664989" y="1351730"/>
                </a:cubicBezTo>
                <a:cubicBezTo>
                  <a:pt x="1664989" y="1351730"/>
                  <a:pt x="1884064" y="1197044"/>
                  <a:pt x="1939881" y="906341"/>
                </a:cubicBezTo>
                <a:cubicBezTo>
                  <a:pt x="1995697" y="615638"/>
                  <a:pt x="1857870" y="373464"/>
                  <a:pt x="1857870" y="3734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1607957" y="1302603"/>
            <a:ext cx="938269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800">
                <a:solidFill>
                  <a:schemeClr val="lt1"/>
                </a:solidFill>
                <a:latin typeface="Signika Negative SemiBold"/>
                <a:ea typeface="Signika Negative SemiBold"/>
                <a:cs typeface="Signika Negative SemiBold"/>
                <a:sym typeface="Signika Negative SemiBold"/>
              </a:rPr>
              <a:t>Swappi AI added value to our users</a:t>
            </a:r>
            <a:endParaRPr/>
          </a:p>
        </p:txBody>
      </p:sp>
      <p:sp>
        <p:nvSpPr>
          <p:cNvPr id="99" name="Google Shape;99;p5"/>
          <p:cNvSpPr txBox="1"/>
          <p:nvPr/>
        </p:nvSpPr>
        <p:spPr>
          <a:xfrm>
            <a:off x="3503676" y="3291242"/>
            <a:ext cx="73930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000">
                <a:solidFill>
                  <a:srgbClr val="262626"/>
                </a:solidFill>
                <a:latin typeface="Signika Negative SemiBold"/>
                <a:ea typeface="Signika Negative SemiBold"/>
                <a:cs typeface="Signika Negative SemiBold"/>
                <a:sym typeface="Signika Negative SemiBold"/>
              </a:rPr>
              <a:t>01</a:t>
            </a:r>
            <a:endParaRPr/>
          </a:p>
        </p:txBody>
      </p:sp>
      <p:sp>
        <p:nvSpPr>
          <p:cNvPr id="100" name="Google Shape;100;p5"/>
          <p:cNvSpPr txBox="1"/>
          <p:nvPr/>
        </p:nvSpPr>
        <p:spPr>
          <a:xfrm>
            <a:off x="5913501" y="3291242"/>
            <a:ext cx="73930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000">
                <a:solidFill>
                  <a:srgbClr val="262626"/>
                </a:solidFill>
                <a:latin typeface="Signika Negative SemiBold"/>
                <a:ea typeface="Signika Negative SemiBold"/>
                <a:cs typeface="Signika Negative SemiBold"/>
                <a:sym typeface="Signika Negative SemiBold"/>
              </a:rPr>
              <a:t>02</a:t>
            </a:r>
            <a:endParaRPr/>
          </a:p>
        </p:txBody>
      </p:sp>
      <p:sp>
        <p:nvSpPr>
          <p:cNvPr id="101" name="Google Shape;101;p5"/>
          <p:cNvSpPr txBox="1"/>
          <p:nvPr/>
        </p:nvSpPr>
        <p:spPr>
          <a:xfrm>
            <a:off x="8175387" y="3300769"/>
            <a:ext cx="73930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000">
                <a:solidFill>
                  <a:srgbClr val="262626"/>
                </a:solidFill>
                <a:latin typeface="Signika Negative SemiBold"/>
                <a:ea typeface="Signika Negative SemiBold"/>
                <a:cs typeface="Signika Negative SemiBold"/>
                <a:sym typeface="Signika Negative SemiBold"/>
              </a:rPr>
              <a:t>03</a:t>
            </a:r>
            <a:endParaRPr/>
          </a:p>
        </p:txBody>
      </p:sp>
      <p:sp>
        <p:nvSpPr>
          <p:cNvPr id="102" name="Google Shape;102;p5"/>
          <p:cNvSpPr txBox="1"/>
          <p:nvPr/>
        </p:nvSpPr>
        <p:spPr>
          <a:xfrm>
            <a:off x="3080483" y="4489387"/>
            <a:ext cx="1162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rgbClr val="262626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AI  services</a:t>
            </a:r>
            <a:endParaRPr/>
          </a:p>
        </p:txBody>
      </p:sp>
      <p:sp>
        <p:nvSpPr>
          <p:cNvPr id="103" name="Google Shape;103;p5"/>
          <p:cNvSpPr txBox="1"/>
          <p:nvPr/>
        </p:nvSpPr>
        <p:spPr>
          <a:xfrm>
            <a:off x="5241047" y="4489313"/>
            <a:ext cx="1802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rgbClr val="262626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Bidding auction</a:t>
            </a:r>
            <a:endParaRPr/>
          </a:p>
        </p:txBody>
      </p:sp>
      <p:sp>
        <p:nvSpPr>
          <p:cNvPr id="104" name="Google Shape;104;p5"/>
          <p:cNvSpPr txBox="1"/>
          <p:nvPr/>
        </p:nvSpPr>
        <p:spPr>
          <a:xfrm>
            <a:off x="7513396" y="4498914"/>
            <a:ext cx="160973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rgbClr val="262626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Loyalty program</a:t>
            </a:r>
            <a:endParaRPr sz="1600">
              <a:solidFill>
                <a:srgbClr val="262626"/>
              </a:solidFill>
              <a:latin typeface="Signika Negative"/>
              <a:ea typeface="Signika Negative"/>
              <a:cs typeface="Signika Negative"/>
              <a:sym typeface="Signika Negativ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Google Shape;109;p6"/>
          <p:cNvGraphicFramePr/>
          <p:nvPr/>
        </p:nvGraphicFramePr>
        <p:xfrm>
          <a:off x="3565655" y="1816227"/>
          <a:ext cx="8128000" cy="4260200"/>
        </p:xfrm>
        <a:graphic>
          <a:graphicData uri="http://schemas.openxmlformats.org/drawingml/2006/table">
            <a:tbl>
              <a:tblPr firstRow="1" bandRow="1">
                <a:noFill/>
                <a:tableStyleId>{DF834D4E-FFEA-466F-AB5D-59476D6BC7D1}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5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strike="noStrike" cap="none"/>
                        <a:t>First level – POC/MVP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IN" sz="1800" u="none" strike="noStrike" cap="none"/>
                        <a:t>Second level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5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5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5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0" name="Google Shape;110;p6"/>
          <p:cNvSpPr/>
          <p:nvPr/>
        </p:nvSpPr>
        <p:spPr>
          <a:xfrm rot="-5400000">
            <a:off x="5278706" y="-5278708"/>
            <a:ext cx="1634591" cy="12192001"/>
          </a:xfrm>
          <a:prstGeom prst="rect">
            <a:avLst/>
          </a:prstGeom>
          <a:solidFill>
            <a:srgbClr val="4567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6"/>
          <p:cNvSpPr txBox="1"/>
          <p:nvPr/>
        </p:nvSpPr>
        <p:spPr>
          <a:xfrm>
            <a:off x="5249366" y="834586"/>
            <a:ext cx="429797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800">
                <a:solidFill>
                  <a:schemeClr val="lt1"/>
                </a:solidFill>
                <a:latin typeface="Signika Negative SemiBold"/>
                <a:ea typeface="Signika Negative SemiBold"/>
                <a:cs typeface="Signika Negative SemiBold"/>
                <a:sym typeface="Signika Negative SemiBold"/>
              </a:rPr>
              <a:t>Business model</a:t>
            </a: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5018954" y="2901995"/>
            <a:ext cx="771608" cy="7716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4981703" y="3149300"/>
            <a:ext cx="8835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>
                <a:solidFill>
                  <a:srgbClr val="262626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AI services</a:t>
            </a:r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5173203" y="3395282"/>
            <a:ext cx="489075" cy="489075"/>
          </a:xfrm>
          <a:prstGeom prst="ellipse">
            <a:avLst/>
          </a:prstGeom>
          <a:solidFill>
            <a:srgbClr val="4567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9425" y="236747"/>
            <a:ext cx="717852" cy="71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0509" y="3432783"/>
            <a:ext cx="417930" cy="41793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"/>
          <p:cNvSpPr txBox="1"/>
          <p:nvPr/>
        </p:nvSpPr>
        <p:spPr>
          <a:xfrm>
            <a:off x="5270780" y="3516903"/>
            <a:ext cx="48968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 rot="10800000">
            <a:off x="738650" y="884467"/>
            <a:ext cx="2233279" cy="22332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6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6883" r="16883"/>
          <a:stretch/>
        </p:blipFill>
        <p:spPr>
          <a:xfrm>
            <a:off x="1919002" y="2193064"/>
            <a:ext cx="1405512" cy="1405512"/>
          </a:xfrm>
          <a:custGeom>
            <a:avLst/>
            <a:gdLst/>
            <a:ahLst/>
            <a:cxnLst/>
            <a:rect l="l" t="t" r="r" b="b"/>
            <a:pathLst>
              <a:path w="2273420" h="2273420" extrusionOk="0">
                <a:moveTo>
                  <a:pt x="1136710" y="0"/>
                </a:moveTo>
                <a:cubicBezTo>
                  <a:pt x="1764498" y="0"/>
                  <a:pt x="2273420" y="508922"/>
                  <a:pt x="2273420" y="1136710"/>
                </a:cubicBezTo>
                <a:cubicBezTo>
                  <a:pt x="2273420" y="1764498"/>
                  <a:pt x="1764498" y="2273420"/>
                  <a:pt x="1136710" y="2273420"/>
                </a:cubicBezTo>
                <a:cubicBezTo>
                  <a:pt x="508922" y="2273420"/>
                  <a:pt x="0" y="1764498"/>
                  <a:pt x="0" y="1136710"/>
                </a:cubicBezTo>
                <a:cubicBezTo>
                  <a:pt x="0" y="508922"/>
                  <a:pt x="508922" y="0"/>
                  <a:pt x="113671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0" name="Google Shape;120;p6" descr="A picture containing text, wall, indoor, electronics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25752" t="43485" r="4046" b="9739"/>
          <a:stretch/>
        </p:blipFill>
        <p:spPr>
          <a:xfrm>
            <a:off x="264324" y="128243"/>
            <a:ext cx="2175740" cy="217574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6"/>
          <p:cNvSpPr/>
          <p:nvPr/>
        </p:nvSpPr>
        <p:spPr>
          <a:xfrm>
            <a:off x="5005043" y="3943442"/>
            <a:ext cx="794948" cy="7949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 txBox="1"/>
          <p:nvPr/>
        </p:nvSpPr>
        <p:spPr>
          <a:xfrm>
            <a:off x="4943897" y="4201831"/>
            <a:ext cx="9172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>
                <a:solidFill>
                  <a:srgbClr val="262626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Serving fee</a:t>
            </a:r>
            <a:endParaRPr/>
          </a:p>
        </p:txBody>
      </p:sp>
      <p:sp>
        <p:nvSpPr>
          <p:cNvPr id="123" name="Google Shape;123;p6"/>
          <p:cNvSpPr/>
          <p:nvPr/>
        </p:nvSpPr>
        <p:spPr>
          <a:xfrm>
            <a:off x="5173203" y="4461897"/>
            <a:ext cx="489075" cy="489075"/>
          </a:xfrm>
          <a:prstGeom prst="ellipse">
            <a:avLst/>
          </a:prstGeom>
          <a:solidFill>
            <a:srgbClr val="4567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61862" y="4532925"/>
            <a:ext cx="311756" cy="31175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/>
          <p:nvPr/>
        </p:nvSpPr>
        <p:spPr>
          <a:xfrm>
            <a:off x="9208699" y="2891276"/>
            <a:ext cx="880563" cy="8805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6"/>
          <p:cNvSpPr txBox="1"/>
          <p:nvPr/>
        </p:nvSpPr>
        <p:spPr>
          <a:xfrm>
            <a:off x="9087768" y="3167631"/>
            <a:ext cx="112242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100">
                <a:solidFill>
                  <a:srgbClr val="262626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Advertisements</a:t>
            </a: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9404441" y="3420850"/>
            <a:ext cx="489075" cy="489075"/>
          </a:xfrm>
          <a:prstGeom prst="ellipse">
            <a:avLst/>
          </a:prstGeom>
          <a:solidFill>
            <a:srgbClr val="4567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6"/>
          <p:cNvSpPr/>
          <p:nvPr/>
        </p:nvSpPr>
        <p:spPr>
          <a:xfrm>
            <a:off x="9236118" y="3957600"/>
            <a:ext cx="871750" cy="8717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9120702" y="4236576"/>
            <a:ext cx="11480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>
                <a:solidFill>
                  <a:srgbClr val="262626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Collaborations</a:t>
            </a:r>
            <a:endParaRPr sz="1400">
              <a:solidFill>
                <a:srgbClr val="262626"/>
              </a:solidFill>
              <a:latin typeface="Signika Negative"/>
              <a:ea typeface="Signika Negative"/>
              <a:cs typeface="Signika Negative"/>
              <a:sym typeface="Signika Negative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9451137" y="4541286"/>
            <a:ext cx="449067" cy="438708"/>
          </a:xfrm>
          <a:prstGeom prst="ellipse">
            <a:avLst/>
          </a:prstGeom>
          <a:solidFill>
            <a:srgbClr val="4567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9266876" y="5043542"/>
            <a:ext cx="835119" cy="8351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9163181" y="5314407"/>
            <a:ext cx="10631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>
                <a:solidFill>
                  <a:srgbClr val="262626"/>
                </a:solidFill>
                <a:latin typeface="Signika Negative"/>
                <a:ea typeface="Signika Negative"/>
                <a:cs typeface="Signika Negative"/>
                <a:sym typeface="Signika Negative"/>
              </a:rPr>
              <a:t>Memberships</a:t>
            </a:r>
            <a:endParaRPr sz="1400">
              <a:solidFill>
                <a:srgbClr val="262626"/>
              </a:solidFill>
              <a:latin typeface="Signika Negative"/>
              <a:ea typeface="Signika Negative"/>
              <a:cs typeface="Signika Negative"/>
              <a:sym typeface="Signika Negative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9444449" y="5560389"/>
            <a:ext cx="489075" cy="489075"/>
          </a:xfrm>
          <a:prstGeom prst="ellipse">
            <a:avLst/>
          </a:prstGeom>
          <a:solidFill>
            <a:srgbClr val="4567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6"/>
          <p:cNvPicPr preferRelativeResize="0"/>
          <p:nvPr/>
        </p:nvPicPr>
        <p:blipFill rotWithShape="1">
          <a:blip r:embed="rId8">
            <a:alphaModFix/>
          </a:blip>
          <a:srcRect b="13468"/>
          <a:stretch/>
        </p:blipFill>
        <p:spPr>
          <a:xfrm>
            <a:off x="9451137" y="3445119"/>
            <a:ext cx="445251" cy="385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16712" y="4604834"/>
            <a:ext cx="313501" cy="31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81851" y="5640108"/>
            <a:ext cx="425772" cy="425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" name="Google Shape;141;p7"/>
          <p:cNvCxnSpPr>
            <a:stCxn id="142" idx="1"/>
            <a:endCxn id="143" idx="3"/>
          </p:cNvCxnSpPr>
          <p:nvPr/>
        </p:nvCxnSpPr>
        <p:spPr>
          <a:xfrm>
            <a:off x="8459386" y="2268844"/>
            <a:ext cx="0" cy="26625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44" name="Google Shape;144;p7"/>
          <p:cNvSpPr txBox="1"/>
          <p:nvPr/>
        </p:nvSpPr>
        <p:spPr>
          <a:xfrm>
            <a:off x="700192" y="2558927"/>
            <a:ext cx="45608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800">
                <a:solidFill>
                  <a:schemeClr val="lt1"/>
                </a:solidFill>
                <a:latin typeface="Signika Negative SemiBold"/>
                <a:ea typeface="Signika Negative SemiBold"/>
                <a:cs typeface="Signika Negative SemiBold"/>
                <a:sym typeface="Signika Negative SemiBold"/>
              </a:rPr>
              <a:t>Current Traction</a:t>
            </a:r>
            <a:endParaRPr/>
          </a:p>
        </p:txBody>
      </p:sp>
      <p:grpSp>
        <p:nvGrpSpPr>
          <p:cNvPr id="145" name="Google Shape;145;p7"/>
          <p:cNvGrpSpPr/>
          <p:nvPr/>
        </p:nvGrpSpPr>
        <p:grpSpPr>
          <a:xfrm>
            <a:off x="8217160" y="1784391"/>
            <a:ext cx="4555835" cy="3631497"/>
            <a:chOff x="7389846" y="1583818"/>
            <a:chExt cx="4555835" cy="3631497"/>
          </a:xfrm>
        </p:grpSpPr>
        <p:grpSp>
          <p:nvGrpSpPr>
            <p:cNvPr id="146" name="Google Shape;146;p7"/>
            <p:cNvGrpSpPr/>
            <p:nvPr/>
          </p:nvGrpSpPr>
          <p:grpSpPr>
            <a:xfrm>
              <a:off x="7389846" y="1583818"/>
              <a:ext cx="3189224" cy="484453"/>
              <a:chOff x="1438936" y="1530189"/>
              <a:chExt cx="3189224" cy="484453"/>
            </a:xfrm>
          </p:grpSpPr>
          <p:sp>
            <p:nvSpPr>
              <p:cNvPr id="147" name="Google Shape;147;p7"/>
              <p:cNvSpPr/>
              <p:nvPr/>
            </p:nvSpPr>
            <p:spPr>
              <a:xfrm>
                <a:off x="1681163" y="1550959"/>
                <a:ext cx="2946997" cy="44291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8" name="Google Shape;148;p7"/>
              <p:cNvGrpSpPr/>
              <p:nvPr/>
            </p:nvGrpSpPr>
            <p:grpSpPr>
              <a:xfrm>
                <a:off x="1438936" y="1530189"/>
                <a:ext cx="484453" cy="484453"/>
                <a:chOff x="4455099" y="1547812"/>
                <a:chExt cx="484453" cy="484453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4455099" y="1547812"/>
                  <a:ext cx="484453" cy="484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98" h="612598" extrusionOk="0">
                      <a:moveTo>
                        <a:pt x="612598" y="306299"/>
                      </a:moveTo>
                      <a:cubicBezTo>
                        <a:pt x="612598" y="475463"/>
                        <a:pt x="475464" y="612598"/>
                        <a:pt x="306299" y="612598"/>
                      </a:cubicBezTo>
                      <a:cubicBezTo>
                        <a:pt x="137135" y="612598"/>
                        <a:pt x="0" y="475463"/>
                        <a:pt x="0" y="306299"/>
                      </a:cubicBezTo>
                      <a:cubicBezTo>
                        <a:pt x="0" y="137135"/>
                        <a:pt x="137135" y="0"/>
                        <a:pt x="306299" y="0"/>
                      </a:cubicBezTo>
                      <a:cubicBezTo>
                        <a:pt x="475464" y="0"/>
                        <a:pt x="612598" y="137135"/>
                        <a:pt x="612598" y="306299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7"/>
                <p:cNvSpPr txBox="1"/>
                <p:nvPr/>
              </p:nvSpPr>
              <p:spPr>
                <a:xfrm>
                  <a:off x="4494385" y="1620761"/>
                  <a:ext cx="40588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1600">
                      <a:solidFill>
                        <a:schemeClr val="lt1"/>
                      </a:solidFill>
                      <a:latin typeface="Signika Negative"/>
                      <a:ea typeface="Signika Negative"/>
                      <a:cs typeface="Signika Negative"/>
                      <a:sym typeface="Signika Negative"/>
                    </a:rPr>
                    <a:t>01</a:t>
                  </a:r>
                  <a:endParaRPr/>
                </a:p>
              </p:txBody>
            </p:sp>
          </p:grpSp>
          <p:sp>
            <p:nvSpPr>
              <p:cNvPr id="150" name="Google Shape;150;p7"/>
              <p:cNvSpPr txBox="1"/>
              <p:nvPr/>
            </p:nvSpPr>
            <p:spPr>
              <a:xfrm>
                <a:off x="2040457" y="1603138"/>
                <a:ext cx="167866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N" sz="1600">
                    <a:solidFill>
                      <a:srgbClr val="262626"/>
                    </a:solidFill>
                    <a:latin typeface="Signika Negative"/>
                    <a:ea typeface="Signika Negative"/>
                    <a:cs typeface="Signika Negative"/>
                    <a:sym typeface="Signika Negative"/>
                  </a:rPr>
                  <a:t>Planning for POC</a:t>
                </a:r>
                <a:endParaRPr/>
              </a:p>
            </p:txBody>
          </p:sp>
        </p:grpSp>
        <p:grpSp>
          <p:nvGrpSpPr>
            <p:cNvPr id="151" name="Google Shape;151;p7"/>
            <p:cNvGrpSpPr/>
            <p:nvPr/>
          </p:nvGrpSpPr>
          <p:grpSpPr>
            <a:xfrm>
              <a:off x="7389846" y="2652605"/>
              <a:ext cx="3189224" cy="590402"/>
              <a:chOff x="7389846" y="2624955"/>
              <a:chExt cx="3189224" cy="590402"/>
            </a:xfrm>
          </p:grpSpPr>
          <p:grpSp>
            <p:nvGrpSpPr>
              <p:cNvPr id="152" name="Google Shape;152;p7"/>
              <p:cNvGrpSpPr/>
              <p:nvPr/>
            </p:nvGrpSpPr>
            <p:grpSpPr>
              <a:xfrm>
                <a:off x="7632073" y="2624955"/>
                <a:ext cx="2946997" cy="590402"/>
                <a:chOff x="7632073" y="2624955"/>
                <a:chExt cx="2946997" cy="590402"/>
              </a:xfrm>
            </p:grpSpPr>
            <p:sp>
              <p:nvSpPr>
                <p:cNvPr id="153" name="Google Shape;153;p7"/>
                <p:cNvSpPr/>
                <p:nvPr/>
              </p:nvSpPr>
              <p:spPr>
                <a:xfrm>
                  <a:off x="7632073" y="2625953"/>
                  <a:ext cx="2946997" cy="589404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7"/>
                <p:cNvSpPr txBox="1"/>
                <p:nvPr/>
              </p:nvSpPr>
              <p:spPr>
                <a:xfrm>
                  <a:off x="7962761" y="2624955"/>
                  <a:ext cx="2123380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1600">
                      <a:solidFill>
                        <a:srgbClr val="262626"/>
                      </a:solidFill>
                      <a:latin typeface="Signika Negative"/>
                      <a:ea typeface="Signika Negative"/>
                      <a:cs typeface="Signika Negative"/>
                      <a:sym typeface="Signika Negative"/>
                    </a:rPr>
                    <a:t>Data gathering &amp;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1600">
                      <a:solidFill>
                        <a:srgbClr val="262626"/>
                      </a:solidFill>
                      <a:latin typeface="Signika Negative"/>
                      <a:ea typeface="Signika Negative"/>
                      <a:cs typeface="Signika Negative"/>
                      <a:sym typeface="Signika Negative"/>
                    </a:rPr>
                    <a:t>Development</a:t>
                  </a:r>
                  <a:endParaRPr/>
                </a:p>
              </p:txBody>
            </p:sp>
          </p:grpSp>
          <p:grpSp>
            <p:nvGrpSpPr>
              <p:cNvPr id="155" name="Google Shape;155;p7"/>
              <p:cNvGrpSpPr/>
              <p:nvPr/>
            </p:nvGrpSpPr>
            <p:grpSpPr>
              <a:xfrm>
                <a:off x="7389846" y="2680489"/>
                <a:ext cx="484453" cy="484453"/>
                <a:chOff x="4455099" y="1623118"/>
                <a:chExt cx="484453" cy="484453"/>
              </a:xfrm>
            </p:grpSpPr>
            <p:sp>
              <p:nvSpPr>
                <p:cNvPr id="156" name="Google Shape;156;p7"/>
                <p:cNvSpPr/>
                <p:nvPr/>
              </p:nvSpPr>
              <p:spPr>
                <a:xfrm>
                  <a:off x="4455099" y="1623118"/>
                  <a:ext cx="484453" cy="484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98" h="612598" extrusionOk="0">
                      <a:moveTo>
                        <a:pt x="612598" y="306299"/>
                      </a:moveTo>
                      <a:cubicBezTo>
                        <a:pt x="612598" y="475463"/>
                        <a:pt x="475464" y="612598"/>
                        <a:pt x="306299" y="612598"/>
                      </a:cubicBezTo>
                      <a:cubicBezTo>
                        <a:pt x="137135" y="612598"/>
                        <a:pt x="0" y="475463"/>
                        <a:pt x="0" y="306299"/>
                      </a:cubicBezTo>
                      <a:cubicBezTo>
                        <a:pt x="0" y="137135"/>
                        <a:pt x="137135" y="0"/>
                        <a:pt x="306299" y="0"/>
                      </a:cubicBezTo>
                      <a:cubicBezTo>
                        <a:pt x="475464" y="0"/>
                        <a:pt x="612598" y="137135"/>
                        <a:pt x="612598" y="306299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7"/>
                <p:cNvSpPr txBox="1"/>
                <p:nvPr/>
              </p:nvSpPr>
              <p:spPr>
                <a:xfrm>
                  <a:off x="4494385" y="1706820"/>
                  <a:ext cx="40588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1600">
                      <a:solidFill>
                        <a:schemeClr val="lt1"/>
                      </a:solidFill>
                      <a:latin typeface="Signika Negative"/>
                      <a:ea typeface="Signika Negative"/>
                      <a:cs typeface="Signika Negative"/>
                      <a:sym typeface="Signika Negative"/>
                    </a:rPr>
                    <a:t>02</a:t>
                  </a:r>
                  <a:endParaRPr/>
                </a:p>
              </p:txBody>
            </p:sp>
          </p:grpSp>
        </p:grpSp>
        <p:grpSp>
          <p:nvGrpSpPr>
            <p:cNvPr id="158" name="Google Shape;158;p7"/>
            <p:cNvGrpSpPr/>
            <p:nvPr/>
          </p:nvGrpSpPr>
          <p:grpSpPr>
            <a:xfrm>
              <a:off x="7389846" y="3631686"/>
              <a:ext cx="4555835" cy="584775"/>
              <a:chOff x="7389846" y="3718203"/>
              <a:chExt cx="4555835" cy="584775"/>
            </a:xfrm>
          </p:grpSpPr>
          <p:grpSp>
            <p:nvGrpSpPr>
              <p:cNvPr id="159" name="Google Shape;159;p7"/>
              <p:cNvGrpSpPr/>
              <p:nvPr/>
            </p:nvGrpSpPr>
            <p:grpSpPr>
              <a:xfrm>
                <a:off x="7632073" y="3718203"/>
                <a:ext cx="4313608" cy="584775"/>
                <a:chOff x="7632073" y="3718203"/>
                <a:chExt cx="4313608" cy="584775"/>
              </a:xfrm>
            </p:grpSpPr>
            <p:sp>
              <p:nvSpPr>
                <p:cNvPr id="160" name="Google Shape;160;p7"/>
                <p:cNvSpPr/>
                <p:nvPr/>
              </p:nvSpPr>
              <p:spPr>
                <a:xfrm>
                  <a:off x="7632073" y="3789135"/>
                  <a:ext cx="2946997" cy="44291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7"/>
                <p:cNvSpPr txBox="1"/>
                <p:nvPr/>
              </p:nvSpPr>
              <p:spPr>
                <a:xfrm>
                  <a:off x="7962761" y="3718203"/>
                  <a:ext cx="3982920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1600">
                      <a:solidFill>
                        <a:srgbClr val="262626"/>
                      </a:solidFill>
                      <a:latin typeface="Signika Negative"/>
                      <a:ea typeface="Signika Negative"/>
                      <a:cs typeface="Signika Negative"/>
                      <a:sym typeface="Signika Negative"/>
                    </a:rPr>
                    <a:t>Finish POC &amp; 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1600">
                      <a:solidFill>
                        <a:srgbClr val="262626"/>
                      </a:solidFill>
                      <a:latin typeface="Signika Negative"/>
                      <a:ea typeface="Signika Negative"/>
                      <a:cs typeface="Signika Negative"/>
                      <a:sym typeface="Signika Negative"/>
                    </a:rPr>
                    <a:t>Reaching investors</a:t>
                  </a:r>
                  <a:endParaRPr/>
                </a:p>
              </p:txBody>
            </p:sp>
          </p:grpSp>
          <p:grpSp>
            <p:nvGrpSpPr>
              <p:cNvPr id="162" name="Google Shape;162;p7"/>
              <p:cNvGrpSpPr/>
              <p:nvPr/>
            </p:nvGrpSpPr>
            <p:grpSpPr>
              <a:xfrm>
                <a:off x="7389846" y="3768365"/>
                <a:ext cx="484453" cy="484453"/>
                <a:chOff x="4455099" y="1547812"/>
                <a:chExt cx="484453" cy="484453"/>
              </a:xfrm>
            </p:grpSpPr>
            <p:sp>
              <p:nvSpPr>
                <p:cNvPr id="163" name="Google Shape;163;p7"/>
                <p:cNvSpPr/>
                <p:nvPr/>
              </p:nvSpPr>
              <p:spPr>
                <a:xfrm>
                  <a:off x="4455099" y="1547812"/>
                  <a:ext cx="484453" cy="484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98" h="612598" extrusionOk="0">
                      <a:moveTo>
                        <a:pt x="612598" y="306299"/>
                      </a:moveTo>
                      <a:cubicBezTo>
                        <a:pt x="612598" y="475463"/>
                        <a:pt x="475464" y="612598"/>
                        <a:pt x="306299" y="612598"/>
                      </a:cubicBezTo>
                      <a:cubicBezTo>
                        <a:pt x="137135" y="612598"/>
                        <a:pt x="0" y="475463"/>
                        <a:pt x="0" y="306299"/>
                      </a:cubicBezTo>
                      <a:cubicBezTo>
                        <a:pt x="0" y="137135"/>
                        <a:pt x="137135" y="0"/>
                        <a:pt x="306299" y="0"/>
                      </a:cubicBezTo>
                      <a:cubicBezTo>
                        <a:pt x="475464" y="0"/>
                        <a:pt x="612598" y="137135"/>
                        <a:pt x="612598" y="306299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7"/>
                <p:cNvSpPr txBox="1"/>
                <p:nvPr/>
              </p:nvSpPr>
              <p:spPr>
                <a:xfrm>
                  <a:off x="4494385" y="1620761"/>
                  <a:ext cx="40588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1600">
                      <a:solidFill>
                        <a:schemeClr val="lt1"/>
                      </a:solidFill>
                      <a:latin typeface="Signika Negative"/>
                      <a:ea typeface="Signika Negative"/>
                      <a:cs typeface="Signika Negative"/>
                      <a:sym typeface="Signika Negative"/>
                    </a:rPr>
                    <a:t>03</a:t>
                  </a:r>
                  <a:endParaRPr/>
                </a:p>
              </p:txBody>
            </p:sp>
          </p:grpSp>
        </p:grpSp>
        <p:grpSp>
          <p:nvGrpSpPr>
            <p:cNvPr id="165" name="Google Shape;165;p7"/>
            <p:cNvGrpSpPr/>
            <p:nvPr/>
          </p:nvGrpSpPr>
          <p:grpSpPr>
            <a:xfrm>
              <a:off x="7389846" y="4730862"/>
              <a:ext cx="3189224" cy="484453"/>
              <a:chOff x="7389846" y="4931548"/>
              <a:chExt cx="3189224" cy="484453"/>
            </a:xfrm>
          </p:grpSpPr>
          <p:grpSp>
            <p:nvGrpSpPr>
              <p:cNvPr id="166" name="Google Shape;166;p7"/>
              <p:cNvGrpSpPr/>
              <p:nvPr/>
            </p:nvGrpSpPr>
            <p:grpSpPr>
              <a:xfrm>
                <a:off x="7632073" y="4952318"/>
                <a:ext cx="2946997" cy="442912"/>
                <a:chOff x="7632073" y="4952318"/>
                <a:chExt cx="2946997" cy="442912"/>
              </a:xfrm>
            </p:grpSpPr>
            <p:sp>
              <p:nvSpPr>
                <p:cNvPr id="167" name="Google Shape;167;p7"/>
                <p:cNvSpPr/>
                <p:nvPr/>
              </p:nvSpPr>
              <p:spPr>
                <a:xfrm>
                  <a:off x="7632073" y="4952318"/>
                  <a:ext cx="2946997" cy="44291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" name="Google Shape;168;p7"/>
                <p:cNvSpPr txBox="1"/>
                <p:nvPr/>
              </p:nvSpPr>
              <p:spPr>
                <a:xfrm>
                  <a:off x="7991367" y="5004497"/>
                  <a:ext cx="58221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1600">
                      <a:solidFill>
                        <a:srgbClr val="262626"/>
                      </a:solidFill>
                      <a:latin typeface="Signika Negative"/>
                      <a:ea typeface="Signika Negative"/>
                      <a:cs typeface="Signika Negative"/>
                      <a:sym typeface="Signika Negative"/>
                    </a:rPr>
                    <a:t>MVP</a:t>
                  </a:r>
                  <a:endParaRPr/>
                </a:p>
              </p:txBody>
            </p:sp>
          </p:grpSp>
          <p:grpSp>
            <p:nvGrpSpPr>
              <p:cNvPr id="169" name="Google Shape;169;p7"/>
              <p:cNvGrpSpPr/>
              <p:nvPr/>
            </p:nvGrpSpPr>
            <p:grpSpPr>
              <a:xfrm>
                <a:off x="7389846" y="4931548"/>
                <a:ext cx="484453" cy="484453"/>
                <a:chOff x="4455099" y="1547812"/>
                <a:chExt cx="484453" cy="484453"/>
              </a:xfrm>
            </p:grpSpPr>
            <p:sp>
              <p:nvSpPr>
                <p:cNvPr id="143" name="Google Shape;143;p7"/>
                <p:cNvSpPr/>
                <p:nvPr/>
              </p:nvSpPr>
              <p:spPr>
                <a:xfrm>
                  <a:off x="4455099" y="1547812"/>
                  <a:ext cx="484453" cy="484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98" h="612598" extrusionOk="0">
                      <a:moveTo>
                        <a:pt x="612598" y="306299"/>
                      </a:moveTo>
                      <a:cubicBezTo>
                        <a:pt x="612598" y="475463"/>
                        <a:pt x="475464" y="612598"/>
                        <a:pt x="306299" y="612598"/>
                      </a:cubicBezTo>
                      <a:cubicBezTo>
                        <a:pt x="137135" y="612598"/>
                        <a:pt x="0" y="475463"/>
                        <a:pt x="0" y="306299"/>
                      </a:cubicBezTo>
                      <a:cubicBezTo>
                        <a:pt x="0" y="137135"/>
                        <a:pt x="137135" y="0"/>
                        <a:pt x="306299" y="0"/>
                      </a:cubicBezTo>
                      <a:cubicBezTo>
                        <a:pt x="475464" y="0"/>
                        <a:pt x="612598" y="137135"/>
                        <a:pt x="612598" y="306299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7"/>
                <p:cNvSpPr txBox="1"/>
                <p:nvPr/>
              </p:nvSpPr>
              <p:spPr>
                <a:xfrm>
                  <a:off x="4494385" y="1620761"/>
                  <a:ext cx="40588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1600">
                      <a:solidFill>
                        <a:schemeClr val="lt1"/>
                      </a:solidFill>
                      <a:latin typeface="Signika Negative"/>
                      <a:ea typeface="Signika Negative"/>
                      <a:cs typeface="Signika Negative"/>
                      <a:sym typeface="Signika Negative"/>
                    </a:rPr>
                    <a:t>04</a:t>
                  </a:r>
                  <a:endParaRPr/>
                </a:p>
              </p:txBody>
            </p:sp>
          </p:grpSp>
        </p:grpSp>
      </p:grpSp>
      <p:sp>
        <p:nvSpPr>
          <p:cNvPr id="171" name="Google Shape;171;p7"/>
          <p:cNvSpPr/>
          <p:nvPr/>
        </p:nvSpPr>
        <p:spPr>
          <a:xfrm rot="10800000">
            <a:off x="1241832" y="4931435"/>
            <a:ext cx="3612336" cy="36123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2" name="Google Shape;172;p7"/>
          <p:cNvCxnSpPr/>
          <p:nvPr/>
        </p:nvCxnSpPr>
        <p:spPr>
          <a:xfrm>
            <a:off x="7576457" y="3657600"/>
            <a:ext cx="679989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/>
          <p:nvPr/>
        </p:nvSpPr>
        <p:spPr>
          <a:xfrm>
            <a:off x="2714172" y="2136604"/>
            <a:ext cx="6866932" cy="186208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we’ve done so far?</a:t>
            </a:r>
            <a:endParaRPr/>
          </a:p>
        </p:txBody>
      </p:sp>
      <p:sp>
        <p:nvSpPr>
          <p:cNvPr id="178" name="Google Shape;178;p8" descr="LIdan Danino"/>
          <p:cNvSpPr/>
          <p:nvPr/>
        </p:nvSpPr>
        <p:spPr>
          <a:xfrm>
            <a:off x="92075" y="-9048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 descr="LIdan Danino"/>
          <p:cNvSpPr/>
          <p:nvPr/>
        </p:nvSpPr>
        <p:spPr>
          <a:xfrm>
            <a:off x="396875" y="21431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 descr="LIdan Danino"/>
          <p:cNvSpPr/>
          <p:nvPr/>
        </p:nvSpPr>
        <p:spPr>
          <a:xfrm>
            <a:off x="92075" y="-9048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 descr="LIdan Danino"/>
          <p:cNvSpPr/>
          <p:nvPr/>
        </p:nvSpPr>
        <p:spPr>
          <a:xfrm>
            <a:off x="396875" y="21431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675" y="797027"/>
            <a:ext cx="4605942" cy="520477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87" name="Google Shape;18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5199" y="1035780"/>
            <a:ext cx="6411997" cy="445061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88" name="Google Shape;188;p9"/>
          <p:cNvSpPr txBox="1"/>
          <p:nvPr/>
        </p:nvSpPr>
        <p:spPr>
          <a:xfrm rot="-599898">
            <a:off x="267773" y="612360"/>
            <a:ext cx="11540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Pager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5C9C8"/>
      </a:accent1>
      <a:accent2>
        <a:srgbClr val="80A1D4"/>
      </a:accent2>
      <a:accent3>
        <a:srgbClr val="C0B9DD"/>
      </a:accent3>
      <a:accent4>
        <a:srgbClr val="DED9E2"/>
      </a:accent4>
      <a:accent5>
        <a:srgbClr val="F7F4EA"/>
      </a:accent5>
      <a:accent6>
        <a:srgbClr val="456782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</Words>
  <Application>Microsoft Office PowerPoint</Application>
  <PresentationFormat>Широкоэкранный</PresentationFormat>
  <Paragraphs>87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Signika Negative SemiBold</vt:lpstr>
      <vt:lpstr>Signika Negative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Amal R Babu</dc:creator>
  <cp:lastModifiedBy>Brutus</cp:lastModifiedBy>
  <cp:revision>1</cp:revision>
  <dcterms:created xsi:type="dcterms:W3CDTF">2022-01-28T08:11:09Z</dcterms:created>
  <dcterms:modified xsi:type="dcterms:W3CDTF">2023-07-26T09:33:35Z</dcterms:modified>
</cp:coreProperties>
</file>